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0" r:id="rId5"/>
    <p:sldId id="261" r:id="rId6"/>
  </p:sldIdLst>
  <p:sldSz cx="6858000" cy="9144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925EC04-77D9-5E1B-8599-4B99A7677641}" name="Baab, Charleigh J." initials="BC" userId="S::charleigh.baab@ufl.edu::d96aec44-af87-4f85-af8d-4133ea2090d4" providerId="AD"/>
  <p188:author id="{F68C5095-E20F-3DAB-DCDD-3CD3A4C28AC8}" name="Gonzalez, Natalia A." initials="GN" userId="S::natalia.gonzale1@ufl.edu::d6b58e1d-a101-4257-b372-0294a8dd48b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B7DFE3"/>
    <a:srgbClr val="CDF2FF"/>
    <a:srgbClr val="C1EFFF"/>
    <a:srgbClr val="FFD6C1"/>
    <a:srgbClr val="FFDECD"/>
    <a:srgbClr val="532476"/>
    <a:srgbClr val="3C1A56"/>
    <a:srgbClr val="CA82FA"/>
    <a:srgbClr val="8FAA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92" autoAdjust="0"/>
    <p:restoredTop sz="94660"/>
  </p:normalViewPr>
  <p:slideViewPr>
    <p:cSldViewPr snapToGrid="0">
      <p:cViewPr>
        <p:scale>
          <a:sx n="75" d="100"/>
          <a:sy n="75" d="100"/>
        </p:scale>
        <p:origin x="10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88709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3305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697983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22258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0DACE21-5290-489E-AB80-FFDAB4467255}" type="datetimeFigureOut">
              <a:rPr lang="en-US" smtClean="0"/>
              <a:t>2/16/2026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2555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203437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DACE21-5290-489E-AB80-FFDAB4467255}" type="datetimeFigureOut">
              <a:rPr lang="en-US" smtClean="0"/>
              <a:t>2/16/2026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4032285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DACE21-5290-489E-AB80-FFDAB4467255}" type="datetimeFigureOut">
              <a:rPr lang="en-US" smtClean="0"/>
              <a:t>2/16/2026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427766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ACE21-5290-489E-AB80-FFDAB4467255}" type="datetimeFigureOut">
              <a:rPr lang="en-US" smtClean="0"/>
              <a:t>2/16/2026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3112126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2240103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0DACE21-5290-489E-AB80-FFDAB4467255}" type="datetimeFigureOut">
              <a:rPr lang="en-US" smtClean="0"/>
              <a:t>2/16/2026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8E0728-5C13-4AE9-9DB4-68AD597F8FE2}" type="slidenum">
              <a:rPr lang="en-US" smtClean="0"/>
              <a:t>‹#›</a:t>
            </a:fld>
            <a:endParaRPr lang="en-US"/>
          </a:p>
        </p:txBody>
      </p:sp>
    </p:spTree>
    <p:extLst>
      <p:ext uri="{BB962C8B-B14F-4D97-AF65-F5344CB8AC3E}">
        <p14:creationId xmlns:p14="http://schemas.microsoft.com/office/powerpoint/2010/main" val="127046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0DACE21-5290-489E-AB80-FFDAB4467255}" type="datetimeFigureOut">
              <a:rPr lang="en-US" smtClean="0"/>
              <a:t>2/16/2026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08E0728-5C13-4AE9-9DB4-68AD597F8FE2}" type="slidenum">
              <a:rPr lang="en-US" smtClean="0"/>
              <a:t>‹#›</a:t>
            </a:fld>
            <a:endParaRPr lang="en-US"/>
          </a:p>
        </p:txBody>
      </p:sp>
    </p:spTree>
    <p:extLst>
      <p:ext uri="{BB962C8B-B14F-4D97-AF65-F5344CB8AC3E}">
        <p14:creationId xmlns:p14="http://schemas.microsoft.com/office/powerpoint/2010/main" val="11058145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microsoft.com/office/2007/relationships/hdphoto" Target="../media/hdphoto2.wdp"/><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in a volleyball uniform jumping in the air&#10;&#10;Description automatically generated">
            <a:extLst>
              <a:ext uri="{FF2B5EF4-FFF2-40B4-BE49-F238E27FC236}">
                <a16:creationId xmlns:a16="http://schemas.microsoft.com/office/drawing/2014/main" id="{40C2CF23-FBDE-E579-01C1-0ECE82E3498B}"/>
              </a:ext>
            </a:extLst>
          </p:cNvPr>
          <p:cNvPicPr>
            <a:picLocks noChangeAspect="1"/>
          </p:cNvPicPr>
          <p:nvPr/>
        </p:nvPicPr>
        <p:blipFill>
          <a:blip r:embed="rId2"/>
          <a:stretch>
            <a:fillRect/>
          </a:stretch>
        </p:blipFill>
        <p:spPr>
          <a:xfrm>
            <a:off x="-799114" y="1944104"/>
            <a:ext cx="5856219" cy="5741478"/>
          </a:xfrm>
          <a:prstGeom prst="rect">
            <a:avLst/>
          </a:prstGeom>
        </p:spPr>
      </p:pic>
      <p:sp>
        <p:nvSpPr>
          <p:cNvPr id="6" name="Title 5">
            <a:extLst>
              <a:ext uri="{FF2B5EF4-FFF2-40B4-BE49-F238E27FC236}">
                <a16:creationId xmlns:a16="http://schemas.microsoft.com/office/drawing/2014/main" id="{30A06615-550A-48D8-A2AD-DCFD6BCA561A}"/>
              </a:ext>
            </a:extLst>
          </p:cNvPr>
          <p:cNvSpPr txBox="1">
            <a:spLocks/>
          </p:cNvSpPr>
          <p:nvPr/>
        </p:nvSpPr>
        <p:spPr>
          <a:xfrm>
            <a:off x="356587" y="266859"/>
            <a:ext cx="6452244" cy="972574"/>
          </a:xfrm>
          <a:prstGeom prst="rect">
            <a:avLst/>
          </a:prstGeom>
          <a:noFill/>
        </p:spPr>
        <p:txBody>
          <a:bodyPr vert="horz" wrap="square"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spcAft>
                <a:spcPts val="600"/>
              </a:spcAft>
            </a:pPr>
            <a:r>
              <a:rPr lang="en-US" sz="2200" b="1" dirty="0">
                <a:solidFill>
                  <a:srgbClr val="002060"/>
                </a:solidFill>
                <a:latin typeface="Arial"/>
                <a:cs typeface="Arial"/>
              </a:rPr>
              <a:t>VOLLEYBALL INJURIES</a:t>
            </a:r>
          </a:p>
          <a:p>
            <a:r>
              <a:rPr lang="en-US" sz="1200" dirty="0">
                <a:latin typeface="Arial"/>
                <a:cs typeface="Arial"/>
              </a:rPr>
              <a:t>Volleyball players can develop various types of injuries. Injuries occur most often in the lower extremity, specifically the knee and ankle. Read more about these injuries and how to minimize risk of getting them.</a:t>
            </a:r>
          </a:p>
        </p:txBody>
      </p:sp>
      <p:sp>
        <p:nvSpPr>
          <p:cNvPr id="7" name="Oval 6">
            <a:extLst>
              <a:ext uri="{FF2B5EF4-FFF2-40B4-BE49-F238E27FC236}">
                <a16:creationId xmlns:a16="http://schemas.microsoft.com/office/drawing/2014/main" id="{109574A2-5B1C-498A-A9C8-AADE3B80507E}"/>
              </a:ext>
            </a:extLst>
          </p:cNvPr>
          <p:cNvSpPr/>
          <p:nvPr/>
        </p:nvSpPr>
        <p:spPr>
          <a:xfrm>
            <a:off x="438696" y="2328101"/>
            <a:ext cx="568859" cy="633404"/>
          </a:xfrm>
          <a:prstGeom prst="ellipse">
            <a:avLst/>
          </a:prstGeom>
          <a:solidFill>
            <a:srgbClr val="99CCFF">
              <a:alpha val="25882"/>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extBox 1">
            <a:extLst>
              <a:ext uri="{FF2B5EF4-FFF2-40B4-BE49-F238E27FC236}">
                <a16:creationId xmlns:a16="http://schemas.microsoft.com/office/drawing/2014/main" id="{9D74825A-8E8F-507A-BD11-5E60DE1818A0}"/>
              </a:ext>
            </a:extLst>
          </p:cNvPr>
          <p:cNvSpPr txBox="1"/>
          <p:nvPr/>
        </p:nvSpPr>
        <p:spPr>
          <a:xfrm>
            <a:off x="202878" y="8662931"/>
            <a:ext cx="6452244" cy="338554"/>
          </a:xfrm>
          <a:prstGeom prst="rect">
            <a:avLst/>
          </a:prstGeom>
          <a:noFill/>
        </p:spPr>
        <p:txBody>
          <a:bodyPr wrap="square" rtlCol="0">
            <a:spAutoFit/>
          </a:bodyPr>
          <a:lstStyle/>
          <a:p>
            <a:r>
              <a:rPr lang="en-US" sz="800" i="1" dirty="0">
                <a:latin typeface="Arial" panose="020B0604020202020204" pitchFamily="34" charset="0"/>
                <a:cs typeface="Arial" panose="020B0604020202020204" pitchFamily="34" charset="0"/>
              </a:rPr>
              <a:t>Images and content created by Heather K. Vincent, PhD, FACSM © 2026</a:t>
            </a:r>
          </a:p>
          <a:p>
            <a:r>
              <a:rPr lang="en-US" sz="800" i="1" dirty="0">
                <a:latin typeface="Arial" panose="020B0604020202020204" pitchFamily="34" charset="0"/>
                <a:cs typeface="Arial" panose="020B0604020202020204" pitchFamily="34" charset="0"/>
              </a:rPr>
              <a:t>Scientific Sources: Baugh CM et al. Sports Health; Jan-Feb, 2018, 60-69; Miranda GE et al. Int J Sport </a:t>
            </a:r>
            <a:r>
              <a:rPr lang="en-US" sz="800" i="1" dirty="0" err="1">
                <a:latin typeface="Arial" panose="020B0604020202020204" pitchFamily="34" charset="0"/>
                <a:cs typeface="Arial" panose="020B0604020202020204" pitchFamily="34" charset="0"/>
              </a:rPr>
              <a:t>Exerc</a:t>
            </a:r>
            <a:r>
              <a:rPr lang="en-US" sz="800" i="1" dirty="0">
                <a:latin typeface="Arial" panose="020B0604020202020204" pitchFamily="34" charset="0"/>
                <a:cs typeface="Arial" panose="020B0604020202020204" pitchFamily="34" charset="0"/>
              </a:rPr>
              <a:t> Med. 1:1: 2015, 445.</a:t>
            </a:r>
          </a:p>
        </p:txBody>
      </p:sp>
      <p:sp>
        <p:nvSpPr>
          <p:cNvPr id="4" name="TextBox 3">
            <a:extLst>
              <a:ext uri="{FF2B5EF4-FFF2-40B4-BE49-F238E27FC236}">
                <a16:creationId xmlns:a16="http://schemas.microsoft.com/office/drawing/2014/main" id="{04B1576A-9FDF-5A34-0CDE-398680E52FC1}"/>
              </a:ext>
            </a:extLst>
          </p:cNvPr>
          <p:cNvSpPr txBox="1"/>
          <p:nvPr/>
        </p:nvSpPr>
        <p:spPr>
          <a:xfrm>
            <a:off x="527726" y="4383956"/>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Trunk </a:t>
            </a:r>
            <a:endParaRPr lang="en-US" sz="1100" b="1" dirty="0">
              <a:solidFill>
                <a:srgbClr val="99CCFF"/>
              </a:solidFill>
              <a:latin typeface="Arial" panose="020B0604020202020204" pitchFamily="34" charset="0"/>
              <a:cs typeface="Arial" panose="020B0604020202020204" pitchFamily="34" charset="0"/>
            </a:endParaRPr>
          </a:p>
          <a:p>
            <a:r>
              <a:rPr lang="en-US" sz="1100" dirty="0">
                <a:latin typeface="Arial"/>
                <a:cs typeface="Arial"/>
              </a:rPr>
              <a:t>Range 6.42 - 12.99%</a:t>
            </a:r>
          </a:p>
        </p:txBody>
      </p:sp>
      <p:sp>
        <p:nvSpPr>
          <p:cNvPr id="15" name="TextBox 14">
            <a:extLst>
              <a:ext uri="{FF2B5EF4-FFF2-40B4-BE49-F238E27FC236}">
                <a16:creationId xmlns:a16="http://schemas.microsoft.com/office/drawing/2014/main" id="{7B241A72-C28A-D964-6ED2-06904B8D4304}"/>
              </a:ext>
            </a:extLst>
          </p:cNvPr>
          <p:cNvSpPr txBox="1"/>
          <p:nvPr/>
        </p:nvSpPr>
        <p:spPr>
          <a:xfrm>
            <a:off x="2636921" y="2877526"/>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Shoulder and arm</a:t>
            </a:r>
          </a:p>
          <a:p>
            <a:r>
              <a:rPr lang="en-US" sz="1100" dirty="0">
                <a:latin typeface="Arial"/>
                <a:cs typeface="Arial"/>
              </a:rPr>
              <a:t>Range 1.3 - 14.29%</a:t>
            </a:r>
          </a:p>
        </p:txBody>
      </p:sp>
      <p:sp>
        <p:nvSpPr>
          <p:cNvPr id="16" name="TextBox 15">
            <a:extLst>
              <a:ext uri="{FF2B5EF4-FFF2-40B4-BE49-F238E27FC236}">
                <a16:creationId xmlns:a16="http://schemas.microsoft.com/office/drawing/2014/main" id="{500395E5-CCC1-87F1-131A-6BBC16968F34}"/>
              </a:ext>
            </a:extLst>
          </p:cNvPr>
          <p:cNvSpPr txBox="1"/>
          <p:nvPr/>
        </p:nvSpPr>
        <p:spPr>
          <a:xfrm>
            <a:off x="367991" y="1566845"/>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Hands, Fingers &amp; Wrist</a:t>
            </a:r>
          </a:p>
          <a:p>
            <a:r>
              <a:rPr lang="en-US" sz="1100" dirty="0">
                <a:latin typeface="Arial"/>
                <a:cs typeface="Arial"/>
              </a:rPr>
              <a:t>Range 8.74 - 15.58%</a:t>
            </a:r>
            <a:endParaRPr lang="en-US" sz="1100"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315D8F3D-05F9-18AA-8DE4-30E23D6D666D}"/>
              </a:ext>
            </a:extLst>
          </p:cNvPr>
          <p:cNvSpPr txBox="1"/>
          <p:nvPr/>
        </p:nvSpPr>
        <p:spPr>
          <a:xfrm>
            <a:off x="1601514" y="2169640"/>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Head &amp; Neck</a:t>
            </a:r>
          </a:p>
          <a:p>
            <a:r>
              <a:rPr lang="en-US" sz="1100" dirty="0">
                <a:latin typeface="Arial"/>
                <a:cs typeface="Arial"/>
              </a:rPr>
              <a:t>Range 0.6 - 9.42%</a:t>
            </a:r>
          </a:p>
        </p:txBody>
      </p:sp>
      <p:sp>
        <p:nvSpPr>
          <p:cNvPr id="18" name="TextBox 17">
            <a:extLst>
              <a:ext uri="{FF2B5EF4-FFF2-40B4-BE49-F238E27FC236}">
                <a16:creationId xmlns:a16="http://schemas.microsoft.com/office/drawing/2014/main" id="{E92684B3-785A-9CCD-C506-11125B98D9BB}"/>
              </a:ext>
            </a:extLst>
          </p:cNvPr>
          <p:cNvSpPr txBox="1"/>
          <p:nvPr/>
        </p:nvSpPr>
        <p:spPr>
          <a:xfrm>
            <a:off x="3128537" y="5194791"/>
            <a:ext cx="1670825"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Thigh, Hip &amp; Leg</a:t>
            </a:r>
          </a:p>
          <a:p>
            <a:r>
              <a:rPr lang="en-US" sz="1100" dirty="0">
                <a:latin typeface="Arial"/>
                <a:cs typeface="Arial"/>
              </a:rPr>
              <a:t>Range 4 – 9.37%</a:t>
            </a:r>
          </a:p>
        </p:txBody>
      </p:sp>
      <p:sp>
        <p:nvSpPr>
          <p:cNvPr id="19" name="TextBox 18">
            <a:extLst>
              <a:ext uri="{FF2B5EF4-FFF2-40B4-BE49-F238E27FC236}">
                <a16:creationId xmlns:a16="http://schemas.microsoft.com/office/drawing/2014/main" id="{577F8EBF-E50B-7CD0-85D5-D4ECA60F4169}"/>
              </a:ext>
            </a:extLst>
          </p:cNvPr>
          <p:cNvSpPr txBox="1"/>
          <p:nvPr/>
        </p:nvSpPr>
        <p:spPr>
          <a:xfrm>
            <a:off x="2877635" y="6758916"/>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Knee</a:t>
            </a:r>
            <a:endParaRPr lang="en-US" dirty="0">
              <a:solidFill>
                <a:srgbClr val="99CCFF"/>
              </a:solidFill>
              <a:latin typeface="Calibri" panose="020F0502020204030204"/>
              <a:ea typeface="Calibri" panose="020F0502020204030204"/>
              <a:cs typeface="Calibri" panose="020F0502020204030204"/>
            </a:endParaRPr>
          </a:p>
          <a:p>
            <a:r>
              <a:rPr lang="en-US" sz="1100" dirty="0">
                <a:latin typeface="Arial"/>
                <a:cs typeface="Arial"/>
              </a:rPr>
              <a:t>Range 10.3 – 25.5%</a:t>
            </a:r>
            <a:endParaRPr lang="en-US" dirty="0">
              <a:ea typeface="Calibri"/>
              <a:cs typeface="Calibri"/>
            </a:endParaRPr>
          </a:p>
        </p:txBody>
      </p:sp>
      <p:sp>
        <p:nvSpPr>
          <p:cNvPr id="21" name="TextBox 20">
            <a:extLst>
              <a:ext uri="{FF2B5EF4-FFF2-40B4-BE49-F238E27FC236}">
                <a16:creationId xmlns:a16="http://schemas.microsoft.com/office/drawing/2014/main" id="{9C9589EE-2B48-94B9-0C36-5D172824E17B}"/>
              </a:ext>
            </a:extLst>
          </p:cNvPr>
          <p:cNvSpPr txBox="1"/>
          <p:nvPr/>
        </p:nvSpPr>
        <p:spPr>
          <a:xfrm>
            <a:off x="2128995" y="7462533"/>
            <a:ext cx="2395653"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Ankle</a:t>
            </a:r>
          </a:p>
          <a:p>
            <a:r>
              <a:rPr lang="en-US" sz="1100" dirty="0">
                <a:latin typeface="Arial"/>
                <a:cs typeface="Arial"/>
              </a:rPr>
              <a:t>Range 5.9 – 39.2%</a:t>
            </a:r>
          </a:p>
        </p:txBody>
      </p:sp>
      <p:sp>
        <p:nvSpPr>
          <p:cNvPr id="22" name="TextBox 21">
            <a:extLst>
              <a:ext uri="{FF2B5EF4-FFF2-40B4-BE49-F238E27FC236}">
                <a16:creationId xmlns:a16="http://schemas.microsoft.com/office/drawing/2014/main" id="{EF4979A1-4367-8DA0-A247-8821AC3AE35E}"/>
              </a:ext>
            </a:extLst>
          </p:cNvPr>
          <p:cNvSpPr txBox="1"/>
          <p:nvPr/>
        </p:nvSpPr>
        <p:spPr>
          <a:xfrm>
            <a:off x="284891" y="7508750"/>
            <a:ext cx="1921727" cy="430887"/>
          </a:xfrm>
          <a:prstGeom prst="rect">
            <a:avLst/>
          </a:prstGeom>
          <a:noFill/>
        </p:spPr>
        <p:txBody>
          <a:bodyPr wrap="square" lIns="91440" tIns="45720" rIns="91440" bIns="45720" rtlCol="0" anchor="t">
            <a:spAutoFit/>
          </a:bodyPr>
          <a:lstStyle/>
          <a:p>
            <a:r>
              <a:rPr lang="en-US" sz="1100" b="1" dirty="0">
                <a:solidFill>
                  <a:srgbClr val="99CCFF"/>
                </a:solidFill>
                <a:latin typeface="Arial"/>
                <a:cs typeface="Arial"/>
              </a:rPr>
              <a:t>Foot</a:t>
            </a:r>
          </a:p>
          <a:p>
            <a:r>
              <a:rPr lang="en-US" sz="1100" dirty="0">
                <a:latin typeface="Arial"/>
                <a:cs typeface="Arial"/>
              </a:rPr>
              <a:t>Range 4.5 - 5.62%</a:t>
            </a:r>
          </a:p>
        </p:txBody>
      </p:sp>
      <p:pic>
        <p:nvPicPr>
          <p:cNvPr id="26" name="Picture 25" descr="A close up of a ball&#10;&#10;Description automatically generated">
            <a:extLst>
              <a:ext uri="{FF2B5EF4-FFF2-40B4-BE49-F238E27FC236}">
                <a16:creationId xmlns:a16="http://schemas.microsoft.com/office/drawing/2014/main" id="{AA8FEDD3-E334-D926-3820-5A0BADD29AF6}"/>
              </a:ext>
            </a:extLst>
          </p:cNvPr>
          <p:cNvPicPr>
            <a:picLocks noChangeAspect="1"/>
          </p:cNvPicPr>
          <p:nvPr/>
        </p:nvPicPr>
        <p:blipFill>
          <a:blip r:embed="rId3"/>
          <a:stretch>
            <a:fillRect/>
          </a:stretch>
        </p:blipFill>
        <p:spPr>
          <a:xfrm>
            <a:off x="2846421" y="1398735"/>
            <a:ext cx="1666412" cy="988278"/>
          </a:xfrm>
          <a:prstGeom prst="rect">
            <a:avLst/>
          </a:prstGeom>
        </p:spPr>
      </p:pic>
      <p:sp>
        <p:nvSpPr>
          <p:cNvPr id="27" name="Oval 26">
            <a:extLst>
              <a:ext uri="{FF2B5EF4-FFF2-40B4-BE49-F238E27FC236}">
                <a16:creationId xmlns:a16="http://schemas.microsoft.com/office/drawing/2014/main" id="{036AE1AF-E627-25DC-6C50-5413EA40D1F4}"/>
              </a:ext>
            </a:extLst>
          </p:cNvPr>
          <p:cNvSpPr/>
          <p:nvPr/>
        </p:nvSpPr>
        <p:spPr>
          <a:xfrm>
            <a:off x="1488589" y="3276798"/>
            <a:ext cx="450306" cy="430887"/>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069A0410-270F-E753-B4CF-5451D32C492F}"/>
              </a:ext>
            </a:extLst>
          </p:cNvPr>
          <p:cNvSpPr/>
          <p:nvPr/>
        </p:nvSpPr>
        <p:spPr>
          <a:xfrm rot="-2400000">
            <a:off x="1780043" y="3974303"/>
            <a:ext cx="697907" cy="635514"/>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EB36D32-A845-6EF8-906E-29677D2E92EB}"/>
              </a:ext>
            </a:extLst>
          </p:cNvPr>
          <p:cNvSpPr/>
          <p:nvPr/>
        </p:nvSpPr>
        <p:spPr>
          <a:xfrm>
            <a:off x="765268" y="7050148"/>
            <a:ext cx="488822" cy="453670"/>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9CCF624A-0CA0-92A4-1EFA-03A2539152BC}"/>
              </a:ext>
            </a:extLst>
          </p:cNvPr>
          <p:cNvSpPr/>
          <p:nvPr/>
        </p:nvSpPr>
        <p:spPr>
          <a:xfrm>
            <a:off x="1254090" y="6456971"/>
            <a:ext cx="1066347" cy="1034778"/>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029F8697-5C15-1905-EF08-42781D9DFCC2}"/>
              </a:ext>
            </a:extLst>
          </p:cNvPr>
          <p:cNvSpPr/>
          <p:nvPr/>
        </p:nvSpPr>
        <p:spPr>
          <a:xfrm>
            <a:off x="2415778" y="5807057"/>
            <a:ext cx="943129" cy="893571"/>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F6618C73-7696-E990-E84B-86398C66BE03}"/>
              </a:ext>
            </a:extLst>
          </p:cNvPr>
          <p:cNvSpPr/>
          <p:nvPr/>
        </p:nvSpPr>
        <p:spPr>
          <a:xfrm>
            <a:off x="2609955" y="4825932"/>
            <a:ext cx="488822" cy="453670"/>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A36D55F-2267-4B97-7F65-2B8F632D1C9A}"/>
              </a:ext>
            </a:extLst>
          </p:cNvPr>
          <p:cNvSpPr/>
          <p:nvPr/>
        </p:nvSpPr>
        <p:spPr>
          <a:xfrm>
            <a:off x="1439997" y="2703130"/>
            <a:ext cx="450306" cy="430887"/>
          </a:xfrm>
          <a:prstGeom prst="ellipse">
            <a:avLst/>
          </a:prstGeom>
          <a:solidFill>
            <a:srgbClr val="99CCFF">
              <a:alpha val="26000"/>
            </a:srgbClr>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16D1DDE-BB17-D04C-0AEC-E3AE25993E05}"/>
              </a:ext>
            </a:extLst>
          </p:cNvPr>
          <p:cNvSpPr/>
          <p:nvPr/>
        </p:nvSpPr>
        <p:spPr>
          <a:xfrm>
            <a:off x="4537234" y="4269162"/>
            <a:ext cx="2162233" cy="4106422"/>
          </a:xfrm>
          <a:prstGeom prst="rect">
            <a:avLst/>
          </a:prstGeom>
          <a:solidFill>
            <a:srgbClr val="99CCFF">
              <a:alpha val="21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08A77F6-C7AF-EAFB-2DA3-93C377A461FE}"/>
              </a:ext>
            </a:extLst>
          </p:cNvPr>
          <p:cNvSpPr txBox="1"/>
          <p:nvPr/>
        </p:nvSpPr>
        <p:spPr>
          <a:xfrm>
            <a:off x="4629957" y="4478611"/>
            <a:ext cx="2162233" cy="3862596"/>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Injury Prevention</a:t>
            </a:r>
          </a:p>
          <a:p>
            <a:endParaRPr lang="en-US" sz="1200" b="1" dirty="0">
              <a:latin typeface="Arial" panose="020B0604020202020204" pitchFamily="34" charset="0"/>
              <a:cs typeface="Arial" panose="020B0604020202020204" pitchFamily="34" charset="0"/>
            </a:endParaRPr>
          </a:p>
          <a:p>
            <a:r>
              <a:rPr lang="en-US" sz="1200" b="1" dirty="0">
                <a:latin typeface="Arial" panose="020B0604020202020204" pitchFamily="34" charset="0"/>
                <a:cs typeface="Arial" panose="020B0604020202020204" pitchFamily="34" charset="0"/>
              </a:rPr>
              <a:t>Warm up</a:t>
            </a:r>
          </a:p>
          <a:p>
            <a:r>
              <a:rPr lang="en-US" sz="1100" dirty="0">
                <a:latin typeface="Arial" panose="020B0604020202020204" pitchFamily="34" charset="0"/>
                <a:cs typeface="Arial" panose="020B0604020202020204" pitchFamily="34" charset="0"/>
              </a:rPr>
              <a:t>10-15 min warm-up program of jogging/ skipping, arm circles/crosses, leg swings, hip openers and shuttle runs</a:t>
            </a:r>
          </a:p>
          <a:p>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Conditioning</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2-3X per week Regularly train for power and stability </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Split squats, deadlifts, glut bridges, hip adductor/ abductor</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Single-leg stands, hops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Plyometrics, landing softly with knees over toes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Agility ladder and change of direction drills</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Core &amp; Grunk Stability</a:t>
            </a:r>
          </a:p>
          <a:p>
            <a:endParaRPr lang="en-US" sz="1100" dirty="0">
              <a:latin typeface="Arial" panose="020B0604020202020204" pitchFamily="34" charset="0"/>
              <a:cs typeface="Arial" panose="020B0604020202020204" pitchFamily="34" charset="0"/>
            </a:endParaRPr>
          </a:p>
          <a:p>
            <a:r>
              <a:rPr lang="en-US" sz="1100" b="1" dirty="0">
                <a:latin typeface="Arial" panose="020B0604020202020204" pitchFamily="34" charset="0"/>
                <a:cs typeface="Arial" panose="020B0604020202020204" pitchFamily="34" charset="0"/>
              </a:rPr>
              <a:t>Apply the FIFA+ program</a:t>
            </a:r>
          </a:p>
        </p:txBody>
      </p:sp>
      <p:sp>
        <p:nvSpPr>
          <p:cNvPr id="12" name="TextBox 11">
            <a:extLst>
              <a:ext uri="{FF2B5EF4-FFF2-40B4-BE49-F238E27FC236}">
                <a16:creationId xmlns:a16="http://schemas.microsoft.com/office/drawing/2014/main" id="{7E72D2BB-294D-8352-8A3A-3BDEF3F67A44}"/>
              </a:ext>
            </a:extLst>
          </p:cNvPr>
          <p:cNvSpPr txBox="1"/>
          <p:nvPr/>
        </p:nvSpPr>
        <p:spPr>
          <a:xfrm>
            <a:off x="4423737" y="2510142"/>
            <a:ext cx="2275730" cy="1200329"/>
          </a:xfrm>
          <a:prstGeom prst="rect">
            <a:avLst/>
          </a:prstGeom>
          <a:noFill/>
        </p:spPr>
        <p:txBody>
          <a:bodyPr wrap="square" rtlCol="0">
            <a:spAutoFit/>
          </a:bodyPr>
          <a:lstStyle/>
          <a:p>
            <a:pPr algn="ctr"/>
            <a:r>
              <a:rPr lang="en-US" b="1" dirty="0">
                <a:solidFill>
                  <a:srgbClr val="0070C0"/>
                </a:solidFill>
                <a:latin typeface="Trade Gothic Next" panose="020F0502020204030204" pitchFamily="34" charset="0"/>
              </a:rPr>
              <a:t>Ankle sprains account for nearly 40% of  volleyball injuries</a:t>
            </a:r>
          </a:p>
        </p:txBody>
      </p:sp>
    </p:spTree>
    <p:extLst>
      <p:ext uri="{BB962C8B-B14F-4D97-AF65-F5344CB8AC3E}">
        <p14:creationId xmlns:p14="http://schemas.microsoft.com/office/powerpoint/2010/main" val="1010879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a:extLst>
              <a:ext uri="{FF2B5EF4-FFF2-40B4-BE49-F238E27FC236}">
                <a16:creationId xmlns:a16="http://schemas.microsoft.com/office/drawing/2014/main" id="{29A0DB69-729A-CABF-E1FA-4DCCB46CF242}"/>
              </a:ext>
            </a:extLst>
          </p:cNvPr>
          <p:cNvSpPr/>
          <p:nvPr/>
        </p:nvSpPr>
        <p:spPr>
          <a:xfrm>
            <a:off x="279335" y="6342674"/>
            <a:ext cx="1854265" cy="1747226"/>
          </a:xfrm>
          <a:prstGeom prst="ellipse">
            <a:avLst/>
          </a:prstGeom>
          <a:solidFill>
            <a:srgbClr val="99CCFF">
              <a:alpha val="26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a:extLst>
              <a:ext uri="{FF2B5EF4-FFF2-40B4-BE49-F238E27FC236}">
                <a16:creationId xmlns:a16="http://schemas.microsoft.com/office/drawing/2014/main" id="{F6AA41B9-4F4F-C0C0-8B2D-3A2495532AC4}"/>
              </a:ext>
            </a:extLst>
          </p:cNvPr>
          <p:cNvSpPr>
            <a:spLocks noGrp="1"/>
          </p:cNvSpPr>
          <p:nvPr>
            <p:ph type="title"/>
          </p:nvPr>
        </p:nvSpPr>
        <p:spPr>
          <a:xfrm>
            <a:off x="466561" y="291268"/>
            <a:ext cx="5915025" cy="426633"/>
          </a:xfrm>
        </p:spPr>
        <p:txBody>
          <a:bodyPr>
            <a:normAutofit fontScale="90000"/>
          </a:bodyPr>
          <a:lstStyle/>
          <a:p>
            <a:pPr algn="ctr"/>
            <a:r>
              <a:rPr lang="en-US" sz="1500" b="1" dirty="0">
                <a:latin typeface="Arial"/>
                <a:cs typeface="Arial"/>
              </a:rPr>
              <a:t>Specific Injury Prevalence by Sex and Experience Level</a:t>
            </a:r>
            <a:br>
              <a:rPr lang="en-US" sz="1500" b="1" dirty="0">
                <a:latin typeface="Arial"/>
                <a:cs typeface="Arial"/>
              </a:rPr>
            </a:br>
            <a:r>
              <a:rPr lang="en-US" sz="1200" dirty="0">
                <a:latin typeface="Arial"/>
                <a:cs typeface="Arial"/>
              </a:rPr>
              <a:t>values are in % of time loss and non-time loss injuries</a:t>
            </a:r>
            <a:br>
              <a:rPr lang="en-US" sz="1200" dirty="0">
                <a:latin typeface="Arial"/>
                <a:cs typeface="Arial"/>
              </a:rPr>
            </a:br>
            <a:r>
              <a:rPr lang="en-US" sz="1200" dirty="0">
                <a:latin typeface="Arial"/>
                <a:cs typeface="Arial"/>
              </a:rPr>
              <a:t>note: data on boys’ volleyball is highly limited</a:t>
            </a:r>
          </a:p>
        </p:txBody>
      </p:sp>
      <p:sp>
        <p:nvSpPr>
          <p:cNvPr id="6" name="TextBox 5">
            <a:extLst>
              <a:ext uri="{FF2B5EF4-FFF2-40B4-BE49-F238E27FC236}">
                <a16:creationId xmlns:a16="http://schemas.microsoft.com/office/drawing/2014/main" id="{4E07501A-1C15-B875-BE17-E7D43ACAE5FC}"/>
              </a:ext>
            </a:extLst>
          </p:cNvPr>
          <p:cNvSpPr txBox="1"/>
          <p:nvPr/>
        </p:nvSpPr>
        <p:spPr>
          <a:xfrm>
            <a:off x="185092" y="8473654"/>
            <a:ext cx="6629399" cy="261610"/>
          </a:xfrm>
          <a:prstGeom prst="rect">
            <a:avLst/>
          </a:prstGeom>
          <a:noFill/>
        </p:spPr>
        <p:txBody>
          <a:bodyPr wrap="square" lIns="91440" tIns="45720" rIns="91440" bIns="45720" rtlCol="0" anchor="t">
            <a:spAutoFit/>
          </a:bodyPr>
          <a:lstStyle/>
          <a:p>
            <a:pPr algn="ctr"/>
            <a:r>
              <a:rPr lang="en-US" sz="1100" dirty="0">
                <a:latin typeface="Arial"/>
                <a:cs typeface="Arial"/>
              </a:rPr>
              <a:t>Visit the TOI team to learn more about your injury risk and develop injury prevention plans for your sport</a:t>
            </a:r>
          </a:p>
        </p:txBody>
      </p:sp>
      <p:sp>
        <p:nvSpPr>
          <p:cNvPr id="7" name="TextBox 6">
            <a:extLst>
              <a:ext uri="{FF2B5EF4-FFF2-40B4-BE49-F238E27FC236}">
                <a16:creationId xmlns:a16="http://schemas.microsoft.com/office/drawing/2014/main" id="{C7D39589-D5BF-E7B0-2CCC-01EAD6396A14}"/>
              </a:ext>
            </a:extLst>
          </p:cNvPr>
          <p:cNvSpPr txBox="1"/>
          <p:nvPr/>
        </p:nvSpPr>
        <p:spPr>
          <a:xfrm>
            <a:off x="1177174" y="8810116"/>
            <a:ext cx="4747361" cy="215444"/>
          </a:xfrm>
          <a:prstGeom prst="rect">
            <a:avLst/>
          </a:prstGeom>
          <a:noFill/>
        </p:spPr>
        <p:txBody>
          <a:bodyPr wrap="square" rtlCol="0">
            <a:spAutoFit/>
          </a:bodyPr>
          <a:lstStyle/>
          <a:p>
            <a:pPr algn="ctr"/>
            <a:r>
              <a:rPr lang="en-US" sz="800" i="1" dirty="0">
                <a:latin typeface="Arial" panose="020B0604020202020204" pitchFamily="34" charset="0"/>
                <a:cs typeface="Arial" panose="020B0604020202020204" pitchFamily="34" charset="0"/>
              </a:rPr>
              <a:t>Scientific Sources: Baugh CM Sports Health; 2018, 60-69</a:t>
            </a:r>
          </a:p>
        </p:txBody>
      </p:sp>
      <p:graphicFrame>
        <p:nvGraphicFramePr>
          <p:cNvPr id="13" name="Table 12">
            <a:extLst>
              <a:ext uri="{FF2B5EF4-FFF2-40B4-BE49-F238E27FC236}">
                <a16:creationId xmlns:a16="http://schemas.microsoft.com/office/drawing/2014/main" id="{83E67D44-9368-E07B-4C9C-EC6A35B47F43}"/>
              </a:ext>
            </a:extLst>
          </p:cNvPr>
          <p:cNvGraphicFramePr>
            <a:graphicFrameLocks noGrp="1"/>
          </p:cNvGraphicFramePr>
          <p:nvPr>
            <p:extLst>
              <p:ext uri="{D42A27DB-BD31-4B8C-83A1-F6EECF244321}">
                <p14:modId xmlns:p14="http://schemas.microsoft.com/office/powerpoint/2010/main" val="1251961192"/>
              </p:ext>
            </p:extLst>
          </p:nvPr>
        </p:nvGraphicFramePr>
        <p:xfrm>
          <a:off x="628005" y="960983"/>
          <a:ext cx="5743575" cy="4057078"/>
        </p:xfrm>
        <a:graphic>
          <a:graphicData uri="http://schemas.openxmlformats.org/drawingml/2006/table">
            <a:tbl>
              <a:tblPr bandRow="1">
                <a:tableStyleId>{5C22544A-7EE6-4342-B048-85BDC9FD1C3A}</a:tableStyleId>
              </a:tblPr>
              <a:tblGrid>
                <a:gridCol w="1400175">
                  <a:extLst>
                    <a:ext uri="{9D8B030D-6E8A-4147-A177-3AD203B41FA5}">
                      <a16:colId xmlns:a16="http://schemas.microsoft.com/office/drawing/2014/main" val="1301291527"/>
                    </a:ext>
                  </a:extLst>
                </a:gridCol>
                <a:gridCol w="1085850">
                  <a:extLst>
                    <a:ext uri="{9D8B030D-6E8A-4147-A177-3AD203B41FA5}">
                      <a16:colId xmlns:a16="http://schemas.microsoft.com/office/drawing/2014/main" val="2730795925"/>
                    </a:ext>
                  </a:extLst>
                </a:gridCol>
                <a:gridCol w="1085850">
                  <a:extLst>
                    <a:ext uri="{9D8B030D-6E8A-4147-A177-3AD203B41FA5}">
                      <a16:colId xmlns:a16="http://schemas.microsoft.com/office/drawing/2014/main" val="178001207"/>
                    </a:ext>
                  </a:extLst>
                </a:gridCol>
                <a:gridCol w="1085850">
                  <a:extLst>
                    <a:ext uri="{9D8B030D-6E8A-4147-A177-3AD203B41FA5}">
                      <a16:colId xmlns:a16="http://schemas.microsoft.com/office/drawing/2014/main" val="3353257595"/>
                    </a:ext>
                  </a:extLst>
                </a:gridCol>
                <a:gridCol w="1085850">
                  <a:extLst>
                    <a:ext uri="{9D8B030D-6E8A-4147-A177-3AD203B41FA5}">
                      <a16:colId xmlns:a16="http://schemas.microsoft.com/office/drawing/2014/main" val="2286345735"/>
                    </a:ext>
                  </a:extLst>
                </a:gridCol>
              </a:tblGrid>
              <a:tr h="333375">
                <a:tc rowSpan="2">
                  <a:txBody>
                    <a:bodyPr/>
                    <a:lstStyle/>
                    <a:p>
                      <a:pPr algn="ctr" fontAlgn="base">
                        <a:lnSpc>
                          <a:spcPts val="1350"/>
                        </a:lnSpc>
                      </a:pPr>
                      <a:r>
                        <a:rPr lang="en-US" sz="1100" b="1" dirty="0">
                          <a:solidFill>
                            <a:schemeClr val="bg1"/>
                          </a:solidFill>
                          <a:effectLst/>
                          <a:latin typeface="Arial"/>
                        </a:rPr>
                        <a:t>Injury Location</a:t>
                      </a:r>
                      <a:endParaRPr lang="en-US" b="1" dirty="0">
                        <a:solidFill>
                          <a:schemeClr val="bg1"/>
                        </a:solidFill>
                        <a:effectLst/>
                        <a:latin typeface="Arial"/>
                      </a:endParaRPr>
                    </a:p>
                  </a:txBody>
                  <a:tcPr anchor="ctr">
                    <a:lnL w="14573" cap="flat" cmpd="sng" algn="ctr">
                      <a:solidFill>
                        <a:srgbClr val="006666"/>
                      </a:solidFill>
                      <a:prstDash val="solid"/>
                      <a:round/>
                      <a:headEnd type="none" w="med" len="med"/>
                      <a:tailEnd type="none" w="med" len="med"/>
                    </a:lnL>
                    <a:lnR w="14573" cap="flat" cmpd="sng" algn="ctr">
                      <a:solidFill>
                        <a:srgbClr val="FFFFFF"/>
                      </a:solidFill>
                      <a:prstDash val="solid"/>
                      <a:round/>
                      <a:headEnd type="none" w="med" len="med"/>
                      <a:tailEnd type="none" w="med" len="med"/>
                    </a:lnR>
                    <a:lnT w="14573" cap="flat" cmpd="sng" algn="ctr">
                      <a:solidFill>
                        <a:srgbClr val="006666"/>
                      </a:solidFill>
                      <a:prstDash val="solid"/>
                      <a:round/>
                      <a:headEnd type="none" w="med" len="med"/>
                      <a:tailEnd type="none" w="med" len="med"/>
                    </a:lnT>
                    <a:lnB w="14573" cap="flat" cmpd="sng" algn="ctr">
                      <a:solidFill>
                        <a:srgbClr val="006666"/>
                      </a:solidFill>
                      <a:prstDash val="solid"/>
                      <a:round/>
                      <a:headEnd type="none" w="med" len="med"/>
                      <a:tailEnd type="none" w="med" len="med"/>
                    </a:lnB>
                    <a:solidFill>
                      <a:srgbClr val="002060"/>
                    </a:solidFill>
                  </a:tcPr>
                </a:tc>
                <a:tc gridSpan="2">
                  <a:txBody>
                    <a:bodyPr/>
                    <a:lstStyle/>
                    <a:p>
                      <a:pPr algn="ctr" fontAlgn="base">
                        <a:lnSpc>
                          <a:spcPts val="1350"/>
                        </a:lnSpc>
                      </a:pPr>
                      <a:r>
                        <a:rPr lang="en-US" sz="1100" b="1" dirty="0">
                          <a:solidFill>
                            <a:schemeClr val="bg1"/>
                          </a:solidFill>
                          <a:effectLst/>
                          <a:latin typeface="Arial"/>
                        </a:rPr>
                        <a:t>High School</a:t>
                      </a:r>
                      <a:endParaRPr lang="en-US" b="1" dirty="0">
                        <a:solidFill>
                          <a:schemeClr val="bg1"/>
                        </a:solidFill>
                        <a:effectLst/>
                        <a:latin typeface="Arial"/>
                      </a:endParaRPr>
                    </a:p>
                  </a:txBody>
                  <a:tcPr anchor="ctr">
                    <a:lnL w="14573"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4573" cap="flat" cmpd="sng" algn="ctr">
                      <a:solidFill>
                        <a:srgbClr val="006666"/>
                      </a:solidFill>
                      <a:prstDash val="solid"/>
                      <a:round/>
                      <a:headEnd type="none" w="med" len="med"/>
                      <a:tailEnd type="none" w="med" len="med"/>
                    </a:lnT>
                    <a:lnB w="14573" cap="flat" cmpd="sng" algn="ctr">
                      <a:solidFill>
                        <a:srgbClr val="FFFFFF"/>
                      </a:solidFill>
                      <a:prstDash val="solid"/>
                      <a:round/>
                      <a:headEnd type="none" w="med" len="med"/>
                      <a:tailEnd type="none" w="med" len="med"/>
                    </a:lnB>
                    <a:solidFill>
                      <a:srgbClr val="002060"/>
                    </a:solidFill>
                  </a:tcPr>
                </a:tc>
                <a:tc hMerge="1">
                  <a:txBody>
                    <a:bodyPr/>
                    <a:lstStyle/>
                    <a:p>
                      <a:endParaRPr lang="en-US"/>
                    </a:p>
                  </a:txBody>
                  <a:tcPr/>
                </a:tc>
                <a:tc gridSpan="2">
                  <a:txBody>
                    <a:bodyPr/>
                    <a:lstStyle/>
                    <a:p>
                      <a:pPr algn="ctr" fontAlgn="base">
                        <a:lnSpc>
                          <a:spcPts val="1350"/>
                        </a:lnSpc>
                      </a:pPr>
                      <a:r>
                        <a:rPr lang="en-US" sz="1100" b="1" dirty="0">
                          <a:solidFill>
                            <a:schemeClr val="bg1"/>
                          </a:solidFill>
                          <a:effectLst/>
                          <a:latin typeface="Arial"/>
                        </a:rPr>
                        <a:t>Collegiate</a:t>
                      </a:r>
                      <a:endParaRPr lang="en-US" b="1" dirty="0">
                        <a:solidFill>
                          <a:schemeClr val="bg1"/>
                        </a:solidFill>
                        <a:effectLst/>
                        <a:latin typeface="Arial"/>
                      </a:endParaRPr>
                    </a:p>
                  </a:txBody>
                  <a:tcPr anchor="ctr">
                    <a:lnL w="9525" cap="flat" cmpd="sng" algn="ctr">
                      <a:solidFill>
                        <a:srgbClr val="FFFFFF"/>
                      </a:solidFill>
                      <a:prstDash val="solid"/>
                      <a:round/>
                      <a:headEnd type="none" w="med" len="med"/>
                      <a:tailEnd type="none" w="med" len="med"/>
                    </a:lnL>
                    <a:lnR w="14573" cap="flat" cmpd="sng" algn="ctr">
                      <a:solidFill>
                        <a:srgbClr val="006666"/>
                      </a:solidFill>
                      <a:prstDash val="solid"/>
                      <a:round/>
                      <a:headEnd type="none" w="med" len="med"/>
                      <a:tailEnd type="none" w="med" len="med"/>
                    </a:lnR>
                    <a:lnT w="14573" cap="flat" cmpd="sng" algn="ctr">
                      <a:solidFill>
                        <a:srgbClr val="006666"/>
                      </a:solidFill>
                      <a:prstDash val="solid"/>
                      <a:round/>
                      <a:headEnd type="none" w="med" len="med"/>
                      <a:tailEnd type="none" w="med" len="med"/>
                    </a:lnT>
                    <a:lnB w="14573" cap="flat" cmpd="sng" algn="ctr">
                      <a:solidFill>
                        <a:srgbClr val="FFFFFF"/>
                      </a:solidFill>
                      <a:prstDash val="solid"/>
                      <a:round/>
                      <a:headEnd type="none" w="med" len="med"/>
                      <a:tailEnd type="none" w="med" len="med"/>
                    </a:lnB>
                    <a:solidFill>
                      <a:srgbClr val="002060"/>
                    </a:solidFill>
                  </a:tcPr>
                </a:tc>
                <a:tc hMerge="1">
                  <a:txBody>
                    <a:bodyPr/>
                    <a:lstStyle/>
                    <a:p>
                      <a:endParaRPr lang="en-US"/>
                    </a:p>
                  </a:txBody>
                  <a:tcPr/>
                </a:tc>
                <a:extLst>
                  <a:ext uri="{0D108BD9-81ED-4DB2-BD59-A6C34878D82A}">
                    <a16:rowId xmlns:a16="http://schemas.microsoft.com/office/drawing/2014/main" val="1818904885"/>
                  </a:ext>
                </a:extLst>
              </a:tr>
              <a:tr h="190500">
                <a:tc vMerge="1">
                  <a:txBody>
                    <a:bodyPr/>
                    <a:lstStyle/>
                    <a:p>
                      <a:endParaRPr lang="en-US"/>
                    </a:p>
                  </a:txBody>
                  <a:tcPr/>
                </a:tc>
                <a:tc>
                  <a:txBody>
                    <a:bodyPr/>
                    <a:lstStyle/>
                    <a:p>
                      <a:pPr algn="ctr" fontAlgn="base">
                        <a:lnSpc>
                          <a:spcPts val="1350"/>
                        </a:lnSpc>
                      </a:pPr>
                      <a:r>
                        <a:rPr lang="en-US" sz="1100" b="1" dirty="0">
                          <a:solidFill>
                            <a:schemeClr val="bg1"/>
                          </a:solidFill>
                          <a:effectLst/>
                          <a:latin typeface="Arial"/>
                        </a:rPr>
                        <a:t>Female</a:t>
                      </a:r>
                      <a:endParaRPr lang="en-US" b="1" dirty="0">
                        <a:solidFill>
                          <a:schemeClr val="bg1"/>
                        </a:solidFill>
                        <a:effectLst/>
                        <a:latin typeface="Arial"/>
                      </a:endParaRPr>
                    </a:p>
                  </a:txBody>
                  <a:tcPr>
                    <a:lnL w="14573"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4573" cap="flat" cmpd="sng" algn="ctr">
                      <a:solidFill>
                        <a:srgbClr val="FFFFFF"/>
                      </a:solidFill>
                      <a:prstDash val="solid"/>
                      <a:round/>
                      <a:headEnd type="none" w="med" len="med"/>
                      <a:tailEnd type="none" w="med" len="med"/>
                    </a:lnT>
                    <a:lnB w="14573" cap="flat" cmpd="sng" algn="ctr">
                      <a:solidFill>
                        <a:srgbClr val="006666"/>
                      </a:solidFill>
                      <a:prstDash val="solid"/>
                      <a:round/>
                      <a:headEnd type="none" w="med" len="med"/>
                      <a:tailEnd type="none" w="med" len="med"/>
                    </a:lnB>
                    <a:solidFill>
                      <a:srgbClr val="002060"/>
                    </a:solidFill>
                  </a:tcPr>
                </a:tc>
                <a:tc>
                  <a:txBody>
                    <a:bodyPr/>
                    <a:lstStyle/>
                    <a:p>
                      <a:pPr algn="ctr" fontAlgn="base">
                        <a:lnSpc>
                          <a:spcPts val="1350"/>
                        </a:lnSpc>
                      </a:pPr>
                      <a:r>
                        <a:rPr lang="en-US" sz="1100" b="1" dirty="0">
                          <a:solidFill>
                            <a:schemeClr val="bg1"/>
                          </a:solidFill>
                          <a:effectLst/>
                          <a:latin typeface="Arial"/>
                        </a:rPr>
                        <a:t>Male</a:t>
                      </a:r>
                      <a:endParaRPr lang="en-US" b="1" dirty="0">
                        <a:solidFill>
                          <a:schemeClr val="bg1"/>
                        </a:solidFill>
                        <a:effectLs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4573" cap="flat" cmpd="sng" algn="ctr">
                      <a:solidFill>
                        <a:srgbClr val="FFFFFF"/>
                      </a:solidFill>
                      <a:prstDash val="solid"/>
                      <a:round/>
                      <a:headEnd type="none" w="med" len="med"/>
                      <a:tailEnd type="none" w="med" len="med"/>
                    </a:lnT>
                    <a:lnB w="14573" cap="flat" cmpd="sng" algn="ctr">
                      <a:solidFill>
                        <a:srgbClr val="006666"/>
                      </a:solidFill>
                      <a:prstDash val="solid"/>
                      <a:round/>
                      <a:headEnd type="none" w="med" len="med"/>
                      <a:tailEnd type="none" w="med" len="med"/>
                    </a:lnB>
                    <a:solidFill>
                      <a:srgbClr val="002060"/>
                    </a:solidFill>
                  </a:tcPr>
                </a:tc>
                <a:tc>
                  <a:txBody>
                    <a:bodyPr/>
                    <a:lstStyle/>
                    <a:p>
                      <a:pPr algn="ctr" fontAlgn="base">
                        <a:lnSpc>
                          <a:spcPts val="1350"/>
                        </a:lnSpc>
                      </a:pPr>
                      <a:r>
                        <a:rPr lang="en-US" sz="1100" b="1" dirty="0">
                          <a:solidFill>
                            <a:schemeClr val="bg1"/>
                          </a:solidFill>
                          <a:effectLst/>
                          <a:latin typeface="Arial"/>
                        </a:rPr>
                        <a:t>Female</a:t>
                      </a:r>
                      <a:endParaRPr lang="en-US" b="1" dirty="0">
                        <a:solidFill>
                          <a:schemeClr val="bg1"/>
                        </a:solidFill>
                        <a:effectLst/>
                        <a:latin typeface="Arial"/>
                      </a:endParaRPr>
                    </a:p>
                  </a:txBody>
                  <a:tcP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4573" cap="flat" cmpd="sng" algn="ctr">
                      <a:solidFill>
                        <a:srgbClr val="FFFFFF"/>
                      </a:solidFill>
                      <a:prstDash val="solid"/>
                      <a:round/>
                      <a:headEnd type="none" w="med" len="med"/>
                      <a:tailEnd type="none" w="med" len="med"/>
                    </a:lnT>
                    <a:lnB w="14573" cap="flat" cmpd="sng" algn="ctr">
                      <a:solidFill>
                        <a:srgbClr val="006666"/>
                      </a:solidFill>
                      <a:prstDash val="solid"/>
                      <a:round/>
                      <a:headEnd type="none" w="med" len="med"/>
                      <a:tailEnd type="none" w="med" len="med"/>
                    </a:lnB>
                    <a:solidFill>
                      <a:srgbClr val="002060"/>
                    </a:solidFill>
                  </a:tcPr>
                </a:tc>
                <a:tc>
                  <a:txBody>
                    <a:bodyPr/>
                    <a:lstStyle/>
                    <a:p>
                      <a:pPr algn="ctr" fontAlgn="base">
                        <a:lnSpc>
                          <a:spcPts val="1350"/>
                        </a:lnSpc>
                      </a:pPr>
                      <a:r>
                        <a:rPr lang="en-US" sz="1100" b="1" dirty="0">
                          <a:solidFill>
                            <a:schemeClr val="bg1"/>
                          </a:solidFill>
                          <a:effectLst/>
                          <a:latin typeface="Arial"/>
                        </a:rPr>
                        <a:t>Male</a:t>
                      </a:r>
                      <a:endParaRPr lang="en-US" b="1" dirty="0">
                        <a:solidFill>
                          <a:schemeClr val="bg1"/>
                        </a:solidFill>
                        <a:effectLst/>
                        <a:latin typeface="Arial"/>
                      </a:endParaRPr>
                    </a:p>
                  </a:txBody>
                  <a:tcPr>
                    <a:lnL w="9525" cap="flat" cmpd="sng" algn="ctr">
                      <a:solidFill>
                        <a:srgbClr val="FFFFFF"/>
                      </a:solidFill>
                      <a:prstDash val="solid"/>
                      <a:round/>
                      <a:headEnd type="none" w="med" len="med"/>
                      <a:tailEnd type="none" w="med" len="med"/>
                    </a:lnL>
                    <a:lnR w="14573" cap="flat" cmpd="sng" algn="ctr">
                      <a:solidFill>
                        <a:srgbClr val="006666"/>
                      </a:solidFill>
                      <a:prstDash val="solid"/>
                      <a:round/>
                      <a:headEnd type="none" w="med" len="med"/>
                      <a:tailEnd type="none" w="med" len="med"/>
                    </a:lnR>
                    <a:lnT w="14573" cap="flat" cmpd="sng" algn="ctr">
                      <a:solidFill>
                        <a:srgbClr val="FFFFFF"/>
                      </a:solidFill>
                      <a:prstDash val="solid"/>
                      <a:round/>
                      <a:headEnd type="none" w="med" len="med"/>
                      <a:tailEnd type="none" w="med" len="med"/>
                    </a:lnT>
                    <a:lnB w="14573" cap="flat" cmpd="sng" algn="ctr">
                      <a:solidFill>
                        <a:srgbClr val="006666"/>
                      </a:solidFill>
                      <a:prstDash val="solid"/>
                      <a:round/>
                      <a:headEnd type="none" w="med" len="med"/>
                      <a:tailEnd type="none" w="med" len="med"/>
                    </a:lnB>
                    <a:solidFill>
                      <a:srgbClr val="002060"/>
                    </a:solidFill>
                  </a:tcPr>
                </a:tc>
                <a:extLst>
                  <a:ext uri="{0D108BD9-81ED-4DB2-BD59-A6C34878D82A}">
                    <a16:rowId xmlns:a16="http://schemas.microsoft.com/office/drawing/2014/main" val="1969703996"/>
                  </a:ext>
                </a:extLst>
              </a:tr>
              <a:tr h="266700">
                <a:tc>
                  <a:txBody>
                    <a:bodyPr/>
                    <a:lstStyle/>
                    <a:p>
                      <a:pPr fontAlgn="base">
                        <a:lnSpc>
                          <a:spcPts val="1200"/>
                        </a:lnSpc>
                      </a:pPr>
                      <a:r>
                        <a:rPr lang="en-US" sz="1000" dirty="0">
                          <a:effectLst/>
                          <a:latin typeface="Arial"/>
                        </a:rPr>
                        <a:t>Head/ face/ neck</a:t>
                      </a:r>
                      <a:endParaRPr lang="en-US" dirty="0">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4573" cap="flat" cmpd="sng" algn="ctr">
                      <a:solidFill>
                        <a:srgbClr val="006666"/>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b="0" dirty="0">
                          <a:effectLst/>
                          <a:latin typeface="Arial"/>
                        </a:rPr>
                        <a:t>6.9 – 17.1</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4573" cap="flat" cmpd="sng" algn="ctr">
                      <a:solidFill>
                        <a:srgbClr val="006666"/>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4573" cap="flat" cmpd="sng" algn="ctr">
                      <a:solidFill>
                        <a:srgbClr val="006666"/>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2.3 – 17.5</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4573" cap="flat" cmpd="sng" algn="ctr">
                      <a:solidFill>
                        <a:srgbClr val="006666"/>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3.9 – 22.6</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14573" cap="flat" cmpd="sng" algn="ctr">
                      <a:solidFill>
                        <a:srgbClr val="006666"/>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32370309"/>
                  </a:ext>
                </a:extLst>
              </a:tr>
              <a:tr h="266700">
                <a:tc>
                  <a:txBody>
                    <a:bodyPr/>
                    <a:lstStyle/>
                    <a:p>
                      <a:pPr fontAlgn="base">
                        <a:lnSpc>
                          <a:spcPts val="1200"/>
                        </a:lnSpc>
                      </a:pPr>
                      <a:r>
                        <a:rPr lang="en-US" sz="1000">
                          <a:effectLst/>
                          <a:latin typeface="Arial"/>
                        </a:rPr>
                        <a:t>Neck</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0.4 – 0.8</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0.5 – 1.6</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0 - 0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25691548"/>
                  </a:ext>
                </a:extLst>
              </a:tr>
              <a:tr h="266700">
                <a:tc>
                  <a:txBody>
                    <a:bodyPr/>
                    <a:lstStyle/>
                    <a:p>
                      <a:pPr fontAlgn="base">
                        <a:lnSpc>
                          <a:spcPts val="1200"/>
                        </a:lnSpc>
                      </a:pPr>
                      <a:r>
                        <a:rPr lang="en-US" sz="1000">
                          <a:effectLst/>
                          <a:latin typeface="Arial"/>
                        </a:rPr>
                        <a:t>Shoulder</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4.4 – 8.2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11</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4.2 – 10.5</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40000"/>
                      </a:srgbClr>
                    </a:solidFill>
                  </a:tcPr>
                </a:tc>
                <a:tc>
                  <a:txBody>
                    <a:bodyPr/>
                    <a:lstStyle/>
                    <a:p>
                      <a:pPr algn="ctr" fontAlgn="base">
                        <a:lnSpc>
                          <a:spcPts val="1200"/>
                        </a:lnSpc>
                      </a:pPr>
                      <a:r>
                        <a:rPr lang="en-US" sz="1000" dirty="0">
                          <a:effectLst/>
                          <a:latin typeface="Arial"/>
                        </a:rPr>
                        <a:t>6.5 – 19.6</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40000"/>
                      </a:srgbClr>
                    </a:solidFill>
                  </a:tcPr>
                </a:tc>
                <a:extLst>
                  <a:ext uri="{0D108BD9-81ED-4DB2-BD59-A6C34878D82A}">
                    <a16:rowId xmlns:a16="http://schemas.microsoft.com/office/drawing/2014/main" val="854667079"/>
                  </a:ext>
                </a:extLst>
              </a:tr>
              <a:tr h="266700">
                <a:tc>
                  <a:txBody>
                    <a:bodyPr/>
                    <a:lstStyle/>
                    <a:p>
                      <a:pPr fontAlgn="base">
                        <a:lnSpc>
                          <a:spcPts val="1200"/>
                        </a:lnSpc>
                      </a:pPr>
                      <a:r>
                        <a:rPr lang="en-US" sz="1000">
                          <a:effectLst/>
                          <a:latin typeface="Arial"/>
                        </a:rPr>
                        <a:t>Arm/ elbow</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2.1 - 3.0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1.6 – 3.9</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0 - 0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792116835"/>
                  </a:ext>
                </a:extLst>
              </a:tr>
              <a:tr h="266700">
                <a:tc>
                  <a:txBody>
                    <a:bodyPr/>
                    <a:lstStyle/>
                    <a:p>
                      <a:pPr fontAlgn="base">
                        <a:lnSpc>
                          <a:spcPts val="1200"/>
                        </a:lnSpc>
                      </a:pPr>
                      <a:r>
                        <a:rPr lang="en-US" sz="1000" dirty="0">
                          <a:effectLst/>
                          <a:latin typeface="Arial"/>
                        </a:rPr>
                        <a:t>Hand/ wrist</a:t>
                      </a:r>
                      <a:endParaRPr lang="en-US" dirty="0">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8.9 – 14.1</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9000"/>
                      </a:srgbClr>
                    </a:solidFill>
                  </a:tcPr>
                </a:tc>
                <a:tc>
                  <a:txBody>
                    <a:bodyPr/>
                    <a:lstStyle/>
                    <a:p>
                      <a:pPr algn="ctr" fontAlgn="base">
                        <a:lnSpc>
                          <a:spcPts val="1200"/>
                        </a:lnSpc>
                      </a:pPr>
                      <a:r>
                        <a:rPr lang="en-US" sz="1000" dirty="0">
                          <a:effectLst/>
                          <a:latin typeface="Arial"/>
                        </a:rPr>
                        <a:t>12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3.7 -10.8</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tc>
                  <a:txBody>
                    <a:bodyPr/>
                    <a:lstStyle/>
                    <a:p>
                      <a:pPr algn="ctr" fontAlgn="base">
                        <a:lnSpc>
                          <a:spcPts val="1200"/>
                        </a:lnSpc>
                      </a:pPr>
                      <a:r>
                        <a:rPr lang="en-US" sz="1000" dirty="0">
                          <a:effectLst/>
                          <a:latin typeface="Arial"/>
                        </a:rPr>
                        <a:t>12.9 – 17.6</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extLst>
                  <a:ext uri="{0D108BD9-81ED-4DB2-BD59-A6C34878D82A}">
                    <a16:rowId xmlns:a16="http://schemas.microsoft.com/office/drawing/2014/main" val="782478938"/>
                  </a:ext>
                </a:extLst>
              </a:tr>
              <a:tr h="266700">
                <a:tc>
                  <a:txBody>
                    <a:bodyPr/>
                    <a:lstStyle/>
                    <a:p>
                      <a:pPr fontAlgn="base">
                        <a:lnSpc>
                          <a:spcPts val="1200"/>
                        </a:lnSpc>
                      </a:pPr>
                      <a:r>
                        <a:rPr lang="en-US" sz="1000">
                          <a:effectLst/>
                          <a:latin typeface="Arial"/>
                        </a:rPr>
                        <a:t>Trunk</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5.8 - 7.8 </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12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8.5 – 11.8</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tc>
                  <a:txBody>
                    <a:bodyPr/>
                    <a:lstStyle/>
                    <a:p>
                      <a:pPr algn="ctr" fontAlgn="base">
                        <a:lnSpc>
                          <a:spcPts val="1200"/>
                        </a:lnSpc>
                      </a:pPr>
                      <a:r>
                        <a:rPr lang="en-US" sz="1000" dirty="0">
                          <a:effectLst/>
                          <a:latin typeface="Arial"/>
                        </a:rPr>
                        <a:t>12.9 – 11.8</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extLst>
                  <a:ext uri="{0D108BD9-81ED-4DB2-BD59-A6C34878D82A}">
                    <a16:rowId xmlns:a16="http://schemas.microsoft.com/office/drawing/2014/main" val="3176482944"/>
                  </a:ext>
                </a:extLst>
              </a:tr>
              <a:tr h="266700">
                <a:tc>
                  <a:txBody>
                    <a:bodyPr/>
                    <a:lstStyle/>
                    <a:p>
                      <a:pPr fontAlgn="base">
                        <a:lnSpc>
                          <a:spcPts val="1200"/>
                        </a:lnSpc>
                      </a:pPr>
                      <a:r>
                        <a:rPr lang="en-US" sz="1000">
                          <a:effectLst/>
                          <a:latin typeface="Arial"/>
                        </a:rPr>
                        <a:t>Hip/ groin</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b="0" dirty="0">
                          <a:effectLst/>
                          <a:latin typeface="Arial"/>
                        </a:rPr>
                        <a:t>7</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5</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6.5 – 7.4</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0 - 3.9</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9490621"/>
                  </a:ext>
                </a:extLst>
              </a:tr>
              <a:tr h="266699">
                <a:tc>
                  <a:txBody>
                    <a:bodyPr/>
                    <a:lstStyle/>
                    <a:p>
                      <a:pPr lvl="0">
                        <a:lnSpc>
                          <a:spcPts val="1200"/>
                        </a:lnSpc>
                        <a:buNone/>
                      </a:pPr>
                      <a:r>
                        <a:rPr lang="en-US" sz="1000">
                          <a:effectLst/>
                          <a:latin typeface="Arial"/>
                        </a:rPr>
                        <a:t>Upper Leg</a:t>
                      </a:r>
                    </a:p>
                  </a:txBody>
                  <a:tcP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solidFill>
                      <a:srgbClr val="FFFFFF"/>
                    </a:solidFill>
                  </a:tcPr>
                </a:tc>
                <a:tc>
                  <a:txBody>
                    <a:bodyPr/>
                    <a:lstStyle/>
                    <a:p>
                      <a:pPr lvl="0" algn="ctr">
                        <a:lnSpc>
                          <a:spcPts val="1200"/>
                        </a:lnSpc>
                        <a:buNone/>
                      </a:pPr>
                      <a:r>
                        <a:rPr lang="en-US" sz="1000" b="0" dirty="0">
                          <a:effectLst/>
                          <a:latin typeface="Arial"/>
                        </a:rPr>
                        <a:t>2.5 – 5.6</a:t>
                      </a:r>
                    </a:p>
                  </a:txBody>
                  <a:tcP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noFill/>
                  </a:tcPr>
                </a:tc>
                <a:tc>
                  <a:txBody>
                    <a:bodyPr/>
                    <a:lstStyle/>
                    <a:p>
                      <a:pPr lvl="0" algn="ctr">
                        <a:lnSpc>
                          <a:spcPts val="1200"/>
                        </a:lnSpc>
                        <a:buNone/>
                      </a:pPr>
                      <a:r>
                        <a:rPr lang="en-US" sz="1000" b="1" dirty="0">
                          <a:effectLst/>
                          <a:latin typeface="Arial"/>
                        </a:rPr>
                        <a:t>----</a:t>
                      </a:r>
                    </a:p>
                  </a:txBody>
                  <a:tcP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noFill/>
                  </a:tcPr>
                </a:tc>
                <a:tc>
                  <a:txBody>
                    <a:bodyPr/>
                    <a:lstStyle/>
                    <a:p>
                      <a:pPr lvl="0" algn="ctr">
                        <a:lnSpc>
                          <a:spcPts val="1200"/>
                        </a:lnSpc>
                        <a:buNone/>
                      </a:pPr>
                      <a:r>
                        <a:rPr lang="en-US" sz="1000" b="0" dirty="0">
                          <a:effectLst/>
                          <a:latin typeface="Arial"/>
                        </a:rPr>
                        <a:t>3.7 – 5.6</a:t>
                      </a:r>
                    </a:p>
                  </a:txBody>
                  <a:tcP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noFill/>
                  </a:tcPr>
                </a:tc>
                <a:tc>
                  <a:txBody>
                    <a:bodyPr/>
                    <a:lstStyle/>
                    <a:p>
                      <a:pPr lvl="0" algn="ctr">
                        <a:lnSpc>
                          <a:spcPts val="1200"/>
                        </a:lnSpc>
                        <a:buNone/>
                      </a:pPr>
                      <a:r>
                        <a:rPr lang="en-US" sz="1000" b="0" dirty="0">
                          <a:effectLst/>
                          <a:latin typeface="Arial"/>
                        </a:rPr>
                        <a:t>0 – 5.9</a:t>
                      </a:r>
                    </a:p>
                  </a:txBody>
                  <a:tcPr>
                    <a:lnL w="9524">
                      <a:solidFill>
                        <a:srgbClr val="000000"/>
                      </a:solidFill>
                    </a:lnL>
                    <a:lnR w="9524">
                      <a:solidFill>
                        <a:srgbClr val="000000"/>
                      </a:solidFill>
                    </a:lnR>
                    <a:lnT w="9525" cap="flat" cmpd="sng" algn="ctr">
                      <a:solidFill>
                        <a:srgbClr val="000000"/>
                      </a:solidFill>
                      <a:prstDash val="solid"/>
                      <a:round/>
                      <a:headEnd type="none" w="med" len="med"/>
                      <a:tailEnd type="none" w="med" len="med"/>
                    </a:lnT>
                    <a:lnB w="9524">
                      <a:solidFill>
                        <a:srgbClr val="000000"/>
                      </a:solidFill>
                    </a:lnB>
                    <a:noFill/>
                  </a:tcPr>
                </a:tc>
                <a:extLst>
                  <a:ext uri="{0D108BD9-81ED-4DB2-BD59-A6C34878D82A}">
                    <a16:rowId xmlns:a16="http://schemas.microsoft.com/office/drawing/2014/main" val="650225691"/>
                  </a:ext>
                </a:extLst>
              </a:tr>
              <a:tr h="266700">
                <a:tc>
                  <a:txBody>
                    <a:bodyPr/>
                    <a:lstStyle/>
                    <a:p>
                      <a:pPr fontAlgn="base">
                        <a:lnSpc>
                          <a:spcPts val="1200"/>
                        </a:lnSpc>
                      </a:pPr>
                      <a:r>
                        <a:rPr lang="en-US" sz="1000" dirty="0">
                          <a:effectLst/>
                          <a:latin typeface="Arial"/>
                        </a:rPr>
                        <a:t>Knee</a:t>
                      </a:r>
                      <a:endParaRPr lang="en-US" dirty="0">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4"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b="0" dirty="0">
                          <a:effectLst/>
                          <a:latin typeface="Arial"/>
                        </a:rPr>
                        <a:t>10.3 -13.0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4"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20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4"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15.9 – 16.3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4"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tc>
                  <a:txBody>
                    <a:bodyPr/>
                    <a:lstStyle/>
                    <a:p>
                      <a:pPr algn="ctr" fontAlgn="base">
                        <a:lnSpc>
                          <a:spcPts val="1200"/>
                        </a:lnSpc>
                      </a:pPr>
                      <a:r>
                        <a:rPr lang="en-US" sz="1000" b="0" dirty="0">
                          <a:effectLst/>
                          <a:latin typeface="Arial"/>
                        </a:rPr>
                        <a:t>0.3 – 25.5</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4"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extLst>
                  <a:ext uri="{0D108BD9-81ED-4DB2-BD59-A6C34878D82A}">
                    <a16:rowId xmlns:a16="http://schemas.microsoft.com/office/drawing/2014/main" val="639805322"/>
                  </a:ext>
                </a:extLst>
              </a:tr>
              <a:tr h="266700">
                <a:tc>
                  <a:txBody>
                    <a:bodyPr/>
                    <a:lstStyle/>
                    <a:p>
                      <a:pPr fontAlgn="base">
                        <a:lnSpc>
                          <a:spcPts val="1200"/>
                        </a:lnSpc>
                      </a:pPr>
                      <a:r>
                        <a:rPr lang="en-US" sz="1000">
                          <a:effectLst/>
                          <a:latin typeface="Arial"/>
                        </a:rPr>
                        <a:t>Lower Leg</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2.0 -4.3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3.2 – 10.8</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0.3 – 5.9</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512775038"/>
                  </a:ext>
                </a:extLst>
              </a:tr>
              <a:tr h="266700">
                <a:tc>
                  <a:txBody>
                    <a:bodyPr/>
                    <a:lstStyle/>
                    <a:p>
                      <a:pPr fontAlgn="base">
                        <a:lnSpc>
                          <a:spcPts val="1200"/>
                        </a:lnSpc>
                      </a:pPr>
                      <a:r>
                        <a:rPr lang="en-US" sz="1000">
                          <a:effectLst/>
                          <a:latin typeface="Arial"/>
                        </a:rPr>
                        <a:t>Ankle</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b="0" dirty="0">
                          <a:effectLst/>
                          <a:latin typeface="Arial"/>
                        </a:rPr>
                        <a:t>34.9 – 39.2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5000"/>
                      </a:srgbClr>
                    </a:solidFill>
                  </a:tcPr>
                </a:tc>
                <a:tc>
                  <a:txBody>
                    <a:bodyPr/>
                    <a:lstStyle/>
                    <a:p>
                      <a:pPr algn="ctr" fontAlgn="base">
                        <a:lnSpc>
                          <a:spcPts val="1200"/>
                        </a:lnSpc>
                      </a:pPr>
                      <a:r>
                        <a:rPr lang="en-US" sz="1000" b="0" dirty="0">
                          <a:effectLst/>
                          <a:latin typeface="Arial"/>
                        </a:rPr>
                        <a:t>33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0.8 – 5.9</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lnSpc>
                          <a:spcPts val="1200"/>
                        </a:lnSpc>
                      </a:pPr>
                      <a:r>
                        <a:rPr lang="en-US" sz="1000" b="0" dirty="0">
                          <a:effectLst/>
                          <a:latin typeface="Arial"/>
                        </a:rPr>
                        <a:t>8.2 – 24.3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99CCFF">
                        <a:alpha val="36000"/>
                      </a:srgbClr>
                    </a:solidFill>
                  </a:tcPr>
                </a:tc>
                <a:extLst>
                  <a:ext uri="{0D108BD9-81ED-4DB2-BD59-A6C34878D82A}">
                    <a16:rowId xmlns:a16="http://schemas.microsoft.com/office/drawing/2014/main" val="1119932552"/>
                  </a:ext>
                </a:extLst>
              </a:tr>
              <a:tr h="266700">
                <a:tc>
                  <a:txBody>
                    <a:bodyPr/>
                    <a:lstStyle/>
                    <a:p>
                      <a:pPr fontAlgn="base">
                        <a:lnSpc>
                          <a:spcPts val="1200"/>
                        </a:lnSpc>
                      </a:pPr>
                      <a:r>
                        <a:rPr lang="en-US" sz="1000">
                          <a:effectLst/>
                          <a:latin typeface="Arial"/>
                        </a:rPr>
                        <a:t>Foot</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1.4 – 4.4</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0 - 0.2</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4.2 – 10.1</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96456494"/>
                  </a:ext>
                </a:extLst>
              </a:tr>
              <a:tr h="266700">
                <a:tc>
                  <a:txBody>
                    <a:bodyPr/>
                    <a:lstStyle/>
                    <a:p>
                      <a:pPr fontAlgn="base">
                        <a:lnSpc>
                          <a:spcPts val="1200"/>
                        </a:lnSpc>
                      </a:pPr>
                      <a:r>
                        <a:rPr lang="en-US" sz="1000">
                          <a:effectLst/>
                          <a:latin typeface="Arial"/>
                        </a:rPr>
                        <a:t>Other</a:t>
                      </a:r>
                      <a:endParaRPr lang="en-US">
                        <a:effectLst/>
                        <a:latin typeface="Arial"/>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0.9 – 1.9</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0 - 0</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algn="ctr" fontAlgn="base">
                        <a:lnSpc>
                          <a:spcPts val="1200"/>
                        </a:lnSpc>
                      </a:pPr>
                      <a:r>
                        <a:rPr lang="en-US" sz="1000" dirty="0">
                          <a:effectLst/>
                          <a:latin typeface="Arial"/>
                        </a:rPr>
                        <a:t>1.6 – 5.3</a:t>
                      </a: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90273334"/>
                  </a:ext>
                </a:extLst>
              </a:tr>
            </a:tbl>
          </a:graphicData>
        </a:graphic>
      </p:graphicFrame>
      <p:sp>
        <p:nvSpPr>
          <p:cNvPr id="4" name="TextBox 3">
            <a:extLst>
              <a:ext uri="{FF2B5EF4-FFF2-40B4-BE49-F238E27FC236}">
                <a16:creationId xmlns:a16="http://schemas.microsoft.com/office/drawing/2014/main" id="{D9C7E5AB-6681-BF22-9CAB-979CDB88F02E}"/>
              </a:ext>
            </a:extLst>
          </p:cNvPr>
          <p:cNvSpPr txBox="1"/>
          <p:nvPr/>
        </p:nvSpPr>
        <p:spPr>
          <a:xfrm>
            <a:off x="324217" y="6735614"/>
            <a:ext cx="1578220"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latin typeface="Arial"/>
                <a:cs typeface="Arial"/>
              </a:rPr>
              <a:t>One third of all practice-related injuries were overuse injuries.</a:t>
            </a:r>
          </a:p>
        </p:txBody>
      </p:sp>
      <p:sp>
        <p:nvSpPr>
          <p:cNvPr id="12" name="Oval 11">
            <a:extLst>
              <a:ext uri="{FF2B5EF4-FFF2-40B4-BE49-F238E27FC236}">
                <a16:creationId xmlns:a16="http://schemas.microsoft.com/office/drawing/2014/main" id="{7E480B47-CFA3-3201-69ED-FBD87A610F2D}"/>
              </a:ext>
            </a:extLst>
          </p:cNvPr>
          <p:cNvSpPr/>
          <p:nvPr/>
        </p:nvSpPr>
        <p:spPr>
          <a:xfrm>
            <a:off x="2424568" y="6310067"/>
            <a:ext cx="1854265" cy="1791257"/>
          </a:xfrm>
          <a:prstGeom prst="ellipse">
            <a:avLst/>
          </a:prstGeom>
          <a:solidFill>
            <a:srgbClr val="99CCFF">
              <a:alpha val="26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1F1D216C-D959-E71E-6B36-00C4589BCCE8}"/>
              </a:ext>
            </a:extLst>
          </p:cNvPr>
          <p:cNvSpPr/>
          <p:nvPr/>
        </p:nvSpPr>
        <p:spPr>
          <a:xfrm>
            <a:off x="4586375" y="6342674"/>
            <a:ext cx="1795211" cy="1747226"/>
          </a:xfrm>
          <a:prstGeom prst="ellipse">
            <a:avLst/>
          </a:prstGeom>
          <a:solidFill>
            <a:srgbClr val="99CCFF">
              <a:alpha val="26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798EACF-0786-E810-5ABF-0F53F6E1B359}"/>
              </a:ext>
            </a:extLst>
          </p:cNvPr>
          <p:cNvSpPr txBox="1"/>
          <p:nvPr/>
        </p:nvSpPr>
        <p:spPr>
          <a:xfrm>
            <a:off x="4641073" y="6684835"/>
            <a:ext cx="157822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latin typeface="Arial"/>
                <a:cs typeface="Arial"/>
              </a:rPr>
              <a:t>Early volleyball specialization has been associated with a higher risk of overuse injuries </a:t>
            </a:r>
            <a:endParaRPr lang="en-US" sz="1200" dirty="0"/>
          </a:p>
        </p:txBody>
      </p:sp>
      <p:sp>
        <p:nvSpPr>
          <p:cNvPr id="16" name="TextBox 15">
            <a:extLst>
              <a:ext uri="{FF2B5EF4-FFF2-40B4-BE49-F238E27FC236}">
                <a16:creationId xmlns:a16="http://schemas.microsoft.com/office/drawing/2014/main" id="{B053B52C-8DD3-4D51-C6DA-FA4D4B6021F7}"/>
              </a:ext>
            </a:extLst>
          </p:cNvPr>
          <p:cNvSpPr txBox="1"/>
          <p:nvPr/>
        </p:nvSpPr>
        <p:spPr>
          <a:xfrm>
            <a:off x="2561182" y="6592503"/>
            <a:ext cx="157822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200" dirty="0">
                <a:latin typeface="Arial"/>
                <a:cs typeface="Arial"/>
              </a:rPr>
              <a:t>Girls are more likely to be injured during practice, whereas boys are more likely to be injured during games. </a:t>
            </a:r>
          </a:p>
        </p:txBody>
      </p:sp>
      <p:sp>
        <p:nvSpPr>
          <p:cNvPr id="17" name="TextBox 16">
            <a:extLst>
              <a:ext uri="{FF2B5EF4-FFF2-40B4-BE49-F238E27FC236}">
                <a16:creationId xmlns:a16="http://schemas.microsoft.com/office/drawing/2014/main" id="{B15E9D60-F81F-F27E-307B-D5041CEDA2CD}"/>
              </a:ext>
            </a:extLst>
          </p:cNvPr>
          <p:cNvSpPr txBox="1"/>
          <p:nvPr/>
        </p:nvSpPr>
        <p:spPr>
          <a:xfrm>
            <a:off x="2578261" y="5198924"/>
            <a:ext cx="194848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ea typeface="Calibri"/>
                <a:cs typeface="Calibri"/>
              </a:rPr>
              <a:t>Did you know...</a:t>
            </a:r>
            <a:endParaRPr lang="en-US" b="1" dirty="0"/>
          </a:p>
        </p:txBody>
      </p:sp>
      <p:pic>
        <p:nvPicPr>
          <p:cNvPr id="1026" name="Picture 2" descr="Men volleyball player silhouette full body 49737380 Vector Art at Vecteezy">
            <a:extLst>
              <a:ext uri="{FF2B5EF4-FFF2-40B4-BE49-F238E27FC236}">
                <a16:creationId xmlns:a16="http://schemas.microsoft.com/office/drawing/2014/main" id="{1E392DC3-5B42-4E6C-4BC8-752973DC2121}"/>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2245" b="95816" l="1617" r="98383">
                        <a14:foregroundMark x1="46642" y1="2245" x2="46642" y2="2245"/>
                        <a14:foregroundMark x1="98507" y1="34082" x2="98507" y2="34082"/>
                        <a14:foregroundMark x1="1617" y1="95816" x2="1617" y2="95816"/>
                      </a14:backgroundRemoval>
                    </a14:imgEffect>
                  </a14:imgLayer>
                </a14:imgProps>
              </a:ext>
              <a:ext uri="{28A0092B-C50C-407E-A947-70E740481C1C}">
                <a14:useLocalDpi xmlns:a14="http://schemas.microsoft.com/office/drawing/2010/main" val="0"/>
              </a:ext>
            </a:extLst>
          </a:blip>
          <a:srcRect/>
          <a:stretch>
            <a:fillRect/>
          </a:stretch>
        </p:blipFill>
        <p:spPr bwMode="auto">
          <a:xfrm>
            <a:off x="849486" y="5847234"/>
            <a:ext cx="611386" cy="74526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irl Volleyball Player Silhouette">
            <a:extLst>
              <a:ext uri="{FF2B5EF4-FFF2-40B4-BE49-F238E27FC236}">
                <a16:creationId xmlns:a16="http://schemas.microsoft.com/office/drawing/2014/main" id="{1299A26D-F991-F6C5-0503-6089C6259CE4}"/>
              </a:ext>
            </a:extLst>
          </p:cNvPr>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10000" b="90000" l="10000" r="90000">
                        <a14:foregroundMark x1="37100" y1="12685" x2="37100" y2="12685"/>
                        <a14:foregroundMark x1="46000" y1="43241" x2="48300" y2="40926"/>
                      </a14:backgroundRemoval>
                    </a14:imgEffect>
                  </a14:imgLayer>
                </a14:imgProps>
              </a:ext>
              <a:ext uri="{28A0092B-C50C-407E-A947-70E740481C1C}">
                <a14:useLocalDpi xmlns:a14="http://schemas.microsoft.com/office/drawing/2010/main" val="0"/>
              </a:ext>
            </a:extLst>
          </a:blip>
          <a:srcRect/>
          <a:stretch>
            <a:fillRect/>
          </a:stretch>
        </p:blipFill>
        <p:spPr bwMode="auto">
          <a:xfrm>
            <a:off x="4747727" y="5276667"/>
            <a:ext cx="1471566" cy="158942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4396FDD7-361A-3AE8-6A0C-2762A6316939}"/>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8451" b="92254" l="9932" r="95434">
                        <a14:foregroundMark x1="10845" y1="46714" x2="10845" y2="46714"/>
                        <a14:foregroundMark x1="83219" y1="9390" x2="83447" y2="8451"/>
                        <a14:foregroundMark x1="95091" y1="74883" x2="95434" y2="73005"/>
                        <a14:foregroundMark x1="14612" y1="92254" x2="14726" y2="91784"/>
                      </a14:backgroundRemoval>
                    </a14:imgEffect>
                  </a14:imgLayer>
                </a14:imgProps>
              </a:ext>
            </a:extLst>
          </a:blip>
          <a:stretch>
            <a:fillRect/>
          </a:stretch>
        </p:blipFill>
        <p:spPr>
          <a:xfrm>
            <a:off x="2561182" y="5680538"/>
            <a:ext cx="1403913" cy="682725"/>
          </a:xfrm>
          <a:prstGeom prst="rect">
            <a:avLst/>
          </a:prstGeom>
        </p:spPr>
      </p:pic>
    </p:spTree>
    <p:extLst>
      <p:ext uri="{BB962C8B-B14F-4D97-AF65-F5344CB8AC3E}">
        <p14:creationId xmlns:p14="http://schemas.microsoft.com/office/powerpoint/2010/main" val="7122239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638F349B535F8468757773EF24D2564" ma:contentTypeVersion="18" ma:contentTypeDescription="Create a new document." ma:contentTypeScope="" ma:versionID="c1edd339bb2840d1a248fa811941fdf8">
  <xsd:schema xmlns:xsd="http://www.w3.org/2001/XMLSchema" xmlns:xs="http://www.w3.org/2001/XMLSchema" xmlns:p="http://schemas.microsoft.com/office/2006/metadata/properties" xmlns:ns3="c9552f64-28e2-4637-8a2d-95bb84510b33" xmlns:ns4="c69bf465-4d02-4fde-a351-494d3ae3f656" targetNamespace="http://schemas.microsoft.com/office/2006/metadata/properties" ma:root="true" ma:fieldsID="ef54dddf1016cc9c4bafdc5b547027f4" ns3:_="" ns4:_="">
    <xsd:import namespace="c9552f64-28e2-4637-8a2d-95bb84510b33"/>
    <xsd:import namespace="c69bf465-4d02-4fde-a351-494d3ae3f656"/>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Location" minOccurs="0"/>
                <xsd:element ref="ns3:MediaServiceOCR"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552f64-28e2-4637-8a2d-95bb84510b3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69bf465-4d02-4fde-a351-494d3ae3f65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9552f64-28e2-4637-8a2d-95bb84510b3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677F34-0B97-4AF3-B019-3E94464D13A6}">
  <ds:schemaRefs>
    <ds:schemaRef ds:uri="c69bf465-4d02-4fde-a351-494d3ae3f656"/>
    <ds:schemaRef ds:uri="c9552f64-28e2-4637-8a2d-95bb84510b3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11E949D-B4E7-4527-A5AF-46E6A989107F}">
  <ds:schemaRefs>
    <ds:schemaRef ds:uri="http://schemas.microsoft.com/office/2006/documentManagement/types"/>
    <ds:schemaRef ds:uri="http://schemas.openxmlformats.org/package/2006/metadata/core-properties"/>
    <ds:schemaRef ds:uri="http://purl.org/dc/elements/1.1/"/>
    <ds:schemaRef ds:uri="http://purl.org/dc/terms/"/>
    <ds:schemaRef ds:uri="c69bf465-4d02-4fde-a351-494d3ae3f656"/>
    <ds:schemaRef ds:uri="http://purl.org/dc/dcmitype/"/>
    <ds:schemaRef ds:uri="http://schemas.microsoft.com/office/infopath/2007/PartnerControls"/>
    <ds:schemaRef ds:uri="c9552f64-28e2-4637-8a2d-95bb84510b33"/>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8161FC4-C900-4189-B3E9-0A6573343F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302</TotalTime>
  <Words>506</Words>
  <Application>Microsoft Office PowerPoint</Application>
  <PresentationFormat>On-screen Show (4:3)</PresentationFormat>
  <Paragraphs>114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Trade Gothic Next</vt:lpstr>
      <vt:lpstr>Office Theme</vt:lpstr>
      <vt:lpstr>PowerPoint Presentation</vt:lpstr>
      <vt:lpstr>Specific Injury Prevalence by Sex and Experience Level values are in % of time loss and non-time loss injuries note: data on boys’ volleyball is highly limited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Vincent,Heather K</dc:creator>
  <cp:lastModifiedBy>Heather Vincent</cp:lastModifiedBy>
  <cp:revision>8</cp:revision>
  <cp:lastPrinted>2025-02-04T17:06:46Z</cp:lastPrinted>
  <dcterms:created xsi:type="dcterms:W3CDTF">2024-09-07T23:15:25Z</dcterms:created>
  <dcterms:modified xsi:type="dcterms:W3CDTF">2026-02-16T13:28:38Z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0x0101003638F349B535F8468757773EF24D2564</vt:lpwstr>
  </property>
</Properties>
</file>