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sldIdLst>
    <p:sldId id="259" r:id="rId5"/>
    <p:sldId id="260" r:id="rId6"/>
  </p:sldIdLst>
  <p:sldSz cx="6858000" cy="9144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66"/>
    <a:srgbClr val="C3FDEE"/>
    <a:srgbClr val="E7FFFF"/>
    <a:srgbClr val="FF7C8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59FCB57-1F3C-4DA3-BB67-B916CF809F32}" v="58" dt="2024-12-02T21:19:41.52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60"/>
  </p:normalViewPr>
  <p:slideViewPr>
    <p:cSldViewPr snapToGrid="0">
      <p:cViewPr>
        <p:scale>
          <a:sx n="100" d="100"/>
          <a:sy n="100" d="100"/>
        </p:scale>
        <p:origin x="1602"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5/10/relationships/revisionInfo" Target="revisionInfo.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0DACE21-5290-489E-AB80-FFDAB4467255}" type="datetimeFigureOut">
              <a:rPr lang="en-US" smtClean="0"/>
              <a:t>2/16/2026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8E0728-5C13-4AE9-9DB4-68AD597F8FE2}" type="slidenum">
              <a:rPr lang="en-US" smtClean="0"/>
              <a:t>‹#›</a:t>
            </a:fld>
            <a:endParaRPr lang="en-US"/>
          </a:p>
        </p:txBody>
      </p:sp>
    </p:spTree>
    <p:extLst>
      <p:ext uri="{BB962C8B-B14F-4D97-AF65-F5344CB8AC3E}">
        <p14:creationId xmlns:p14="http://schemas.microsoft.com/office/powerpoint/2010/main" val="28870989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0DACE21-5290-489E-AB80-FFDAB4467255}" type="datetimeFigureOut">
              <a:rPr lang="en-US" smtClean="0"/>
              <a:t>2/16/2026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8E0728-5C13-4AE9-9DB4-68AD597F8FE2}" type="slidenum">
              <a:rPr lang="en-US" smtClean="0"/>
              <a:t>‹#›</a:t>
            </a:fld>
            <a:endParaRPr lang="en-US"/>
          </a:p>
        </p:txBody>
      </p:sp>
    </p:spTree>
    <p:extLst>
      <p:ext uri="{BB962C8B-B14F-4D97-AF65-F5344CB8AC3E}">
        <p14:creationId xmlns:p14="http://schemas.microsoft.com/office/powerpoint/2010/main" val="34330583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0DACE21-5290-489E-AB80-FFDAB4467255}" type="datetimeFigureOut">
              <a:rPr lang="en-US" smtClean="0"/>
              <a:t>2/16/2026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8E0728-5C13-4AE9-9DB4-68AD597F8FE2}" type="slidenum">
              <a:rPr lang="en-US" smtClean="0"/>
              <a:t>‹#›</a:t>
            </a:fld>
            <a:endParaRPr lang="en-US"/>
          </a:p>
        </p:txBody>
      </p:sp>
    </p:spTree>
    <p:extLst>
      <p:ext uri="{BB962C8B-B14F-4D97-AF65-F5344CB8AC3E}">
        <p14:creationId xmlns:p14="http://schemas.microsoft.com/office/powerpoint/2010/main" val="6979832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0DACE21-5290-489E-AB80-FFDAB4467255}" type="datetimeFigureOut">
              <a:rPr lang="en-US" smtClean="0"/>
              <a:t>2/16/2026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8E0728-5C13-4AE9-9DB4-68AD597F8FE2}" type="slidenum">
              <a:rPr lang="en-US" smtClean="0"/>
              <a:t>‹#›</a:t>
            </a:fld>
            <a:endParaRPr lang="en-US"/>
          </a:p>
        </p:txBody>
      </p:sp>
    </p:spTree>
    <p:extLst>
      <p:ext uri="{BB962C8B-B14F-4D97-AF65-F5344CB8AC3E}">
        <p14:creationId xmlns:p14="http://schemas.microsoft.com/office/powerpoint/2010/main" val="31222587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0DACE21-5290-489E-AB80-FFDAB4467255}" type="datetimeFigureOut">
              <a:rPr lang="en-US" smtClean="0"/>
              <a:t>2/16/2026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8E0728-5C13-4AE9-9DB4-68AD597F8FE2}" type="slidenum">
              <a:rPr lang="en-US" smtClean="0"/>
              <a:t>‹#›</a:t>
            </a:fld>
            <a:endParaRPr lang="en-US"/>
          </a:p>
        </p:txBody>
      </p:sp>
    </p:spTree>
    <p:extLst>
      <p:ext uri="{BB962C8B-B14F-4D97-AF65-F5344CB8AC3E}">
        <p14:creationId xmlns:p14="http://schemas.microsoft.com/office/powerpoint/2010/main" val="4255516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0DACE21-5290-489E-AB80-FFDAB4467255}" type="datetimeFigureOut">
              <a:rPr lang="en-US" smtClean="0"/>
              <a:t>2/16/2026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8E0728-5C13-4AE9-9DB4-68AD597F8FE2}" type="slidenum">
              <a:rPr lang="en-US" smtClean="0"/>
              <a:t>‹#›</a:t>
            </a:fld>
            <a:endParaRPr lang="en-US"/>
          </a:p>
        </p:txBody>
      </p:sp>
    </p:spTree>
    <p:extLst>
      <p:ext uri="{BB962C8B-B14F-4D97-AF65-F5344CB8AC3E}">
        <p14:creationId xmlns:p14="http://schemas.microsoft.com/office/powerpoint/2010/main" val="32034377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0DACE21-5290-489E-AB80-FFDAB4467255}" type="datetimeFigureOut">
              <a:rPr lang="en-US" smtClean="0"/>
              <a:t>2/16/2026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8E0728-5C13-4AE9-9DB4-68AD597F8FE2}" type="slidenum">
              <a:rPr lang="en-US" smtClean="0"/>
              <a:t>‹#›</a:t>
            </a:fld>
            <a:endParaRPr lang="en-US"/>
          </a:p>
        </p:txBody>
      </p:sp>
    </p:spTree>
    <p:extLst>
      <p:ext uri="{BB962C8B-B14F-4D97-AF65-F5344CB8AC3E}">
        <p14:creationId xmlns:p14="http://schemas.microsoft.com/office/powerpoint/2010/main" val="4032285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0DACE21-5290-489E-AB80-FFDAB4467255}" type="datetimeFigureOut">
              <a:rPr lang="en-US" smtClean="0"/>
              <a:t>2/16/2026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8E0728-5C13-4AE9-9DB4-68AD597F8FE2}" type="slidenum">
              <a:rPr lang="en-US" smtClean="0"/>
              <a:t>‹#›</a:t>
            </a:fld>
            <a:endParaRPr lang="en-US"/>
          </a:p>
        </p:txBody>
      </p:sp>
    </p:spTree>
    <p:extLst>
      <p:ext uri="{BB962C8B-B14F-4D97-AF65-F5344CB8AC3E}">
        <p14:creationId xmlns:p14="http://schemas.microsoft.com/office/powerpoint/2010/main" val="34277665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DACE21-5290-489E-AB80-FFDAB4467255}" type="datetimeFigureOut">
              <a:rPr lang="en-US" smtClean="0"/>
              <a:t>2/16/2026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8E0728-5C13-4AE9-9DB4-68AD597F8FE2}" type="slidenum">
              <a:rPr lang="en-US" smtClean="0"/>
              <a:t>‹#›</a:t>
            </a:fld>
            <a:endParaRPr lang="en-US"/>
          </a:p>
        </p:txBody>
      </p:sp>
    </p:spTree>
    <p:extLst>
      <p:ext uri="{BB962C8B-B14F-4D97-AF65-F5344CB8AC3E}">
        <p14:creationId xmlns:p14="http://schemas.microsoft.com/office/powerpoint/2010/main" val="31121262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50DACE21-5290-489E-AB80-FFDAB4467255}" type="datetimeFigureOut">
              <a:rPr lang="en-US" smtClean="0"/>
              <a:t>2/16/2026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8E0728-5C13-4AE9-9DB4-68AD597F8FE2}" type="slidenum">
              <a:rPr lang="en-US" smtClean="0"/>
              <a:t>‹#›</a:t>
            </a:fld>
            <a:endParaRPr lang="en-US"/>
          </a:p>
        </p:txBody>
      </p:sp>
    </p:spTree>
    <p:extLst>
      <p:ext uri="{BB962C8B-B14F-4D97-AF65-F5344CB8AC3E}">
        <p14:creationId xmlns:p14="http://schemas.microsoft.com/office/powerpoint/2010/main" val="22401038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50DACE21-5290-489E-AB80-FFDAB4467255}" type="datetimeFigureOut">
              <a:rPr lang="en-US" smtClean="0"/>
              <a:t>2/16/2026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8E0728-5C13-4AE9-9DB4-68AD597F8FE2}" type="slidenum">
              <a:rPr lang="en-US" smtClean="0"/>
              <a:t>‹#›</a:t>
            </a:fld>
            <a:endParaRPr lang="en-US"/>
          </a:p>
        </p:txBody>
      </p:sp>
    </p:spTree>
    <p:extLst>
      <p:ext uri="{BB962C8B-B14F-4D97-AF65-F5344CB8AC3E}">
        <p14:creationId xmlns:p14="http://schemas.microsoft.com/office/powerpoint/2010/main" val="12704638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50DACE21-5290-489E-AB80-FFDAB4467255}" type="datetimeFigureOut">
              <a:rPr lang="en-US" smtClean="0"/>
              <a:t>2/16/2026</a:t>
            </a:fld>
            <a:endParaRPr 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608E0728-5C13-4AE9-9DB4-68AD597F8FE2}" type="slidenum">
              <a:rPr lang="en-US" smtClean="0"/>
              <a:t>‹#›</a:t>
            </a:fld>
            <a:endParaRPr lang="en-US"/>
          </a:p>
        </p:txBody>
      </p:sp>
    </p:spTree>
    <p:extLst>
      <p:ext uri="{BB962C8B-B14F-4D97-AF65-F5344CB8AC3E}">
        <p14:creationId xmlns:p14="http://schemas.microsoft.com/office/powerpoint/2010/main" val="110581450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2BD603FC-4FAE-4615-8188-5E74A40F2458}"/>
              </a:ext>
            </a:extLst>
          </p:cNvPr>
          <p:cNvPicPr>
            <a:picLocks noChangeAspect="1"/>
          </p:cNvPicPr>
          <p:nvPr/>
        </p:nvPicPr>
        <p:blipFill>
          <a:blip r:embed="rId2">
            <a:extLst>
              <a:ext uri="{BEBA8EAE-BF5A-486C-A8C5-ECC9F3942E4B}">
                <a14:imgProps xmlns:a14="http://schemas.microsoft.com/office/drawing/2010/main">
                  <a14:imgLayer r:embed="rId3">
                    <a14:imgEffect>
                      <a14:backgroundRemoval t="2637" b="93555" l="5957" r="93848">
                        <a14:foregroundMark x1="40039" y1="11523" x2="44141" y2="3418"/>
                        <a14:foregroundMark x1="48534" y1="2930" x2="51172" y2="2637"/>
                        <a14:foregroundMark x1="44141" y1="3418" x2="46288" y2="3180"/>
                        <a14:foregroundMark x1="51172" y1="2637" x2="63086" y2="11621"/>
                        <a14:foregroundMark x1="58984" y1="13184" x2="63086" y2="16992"/>
                        <a14:foregroundMark x1="64355" y1="8496" x2="66300" y2="9080"/>
                        <a14:foregroundMark x1="61816" y1="23926" x2="70020" y2="24219"/>
                        <a14:foregroundMark x1="70020" y1="24219" x2="77344" y2="23047"/>
                        <a14:foregroundMark x1="77344" y1="23047" x2="77637" y2="23047"/>
                        <a14:foregroundMark x1="88867" y1="26074" x2="93848" y2="29297"/>
                        <a14:foregroundMark x1="27539" y1="87500" x2="15723" y2="93555"/>
                        <a14:foregroundMark x1="10254" y1="84668" x2="9863" y2="83789"/>
                        <a14:foregroundMark x1="14453" y1="87207" x2="5859" y2="79980"/>
                        <a14:foregroundMark x1="5859" y1="79980" x2="5957" y2="87402"/>
                        <a14:foregroundMark x1="5957" y1="87402" x2="8594" y2="88477"/>
                        <a14:foregroundMark x1="10352" y1="79395" x2="12988" y2="79590"/>
                        <a14:foregroundMark x1="53906" y1="13672" x2="57129" y2="16406"/>
                        <a14:foregroundMark x1="35449" y1="33594" x2="37207" y2="31445"/>
                        <a14:foregroundMark x1="35938" y1="33008" x2="36621" y2="31348"/>
                        <a14:backgroundMark x1="6055" y1="92871" x2="11035" y2="93164"/>
                        <a14:backgroundMark x1="13379" y1="92383" x2="16406" y2="91016"/>
                        <a14:backgroundMark x1="17871" y1="96582" x2="17969" y2="96387"/>
                        <a14:backgroundMark x1="25781" y1="95410" x2="25781" y2="95410"/>
                        <a14:backgroundMark x1="5859" y1="79980" x2="5859" y2="79980"/>
                        <a14:backgroundMark x1="69043" y1="16992" x2="67188" y2="15723"/>
                        <a14:backgroundMark x1="66309" y1="15820" x2="65918" y2="15723"/>
                        <a14:backgroundMark x1="47363" y1="2930" x2="47363" y2="2930"/>
                        <a14:backgroundMark x1="47363" y1="2832" x2="48438" y2="2539"/>
                        <a14:backgroundMark x1="46484" y1="2832" x2="48926" y2="2344"/>
                        <a14:backgroundMark x1="51953" y1="12500" x2="51563" y2="11816"/>
                        <a14:backgroundMark x1="58594" y1="18066" x2="58301" y2="17188"/>
                        <a14:backgroundMark x1="58984" y1="16992" x2="56934" y2="16797"/>
                        <a14:backgroundMark x1="66016" y1="9473" x2="68066" y2="9863"/>
                      </a14:backgroundRemoval>
                    </a14:imgEffect>
                  </a14:imgLayer>
                </a14:imgProps>
              </a:ext>
              <a:ext uri="{28A0092B-C50C-407E-A947-70E740481C1C}">
                <a14:useLocalDpi xmlns:a14="http://schemas.microsoft.com/office/drawing/2010/main" val="0"/>
              </a:ext>
            </a:extLst>
          </a:blip>
          <a:stretch>
            <a:fillRect/>
          </a:stretch>
        </p:blipFill>
        <p:spPr>
          <a:xfrm>
            <a:off x="662372" y="1271921"/>
            <a:ext cx="5642113" cy="5642113"/>
          </a:xfrm>
          <a:prstGeom prst="rect">
            <a:avLst/>
          </a:prstGeom>
        </p:spPr>
      </p:pic>
      <p:sp>
        <p:nvSpPr>
          <p:cNvPr id="6" name="Title 5">
            <a:extLst>
              <a:ext uri="{FF2B5EF4-FFF2-40B4-BE49-F238E27FC236}">
                <a16:creationId xmlns:a16="http://schemas.microsoft.com/office/drawing/2014/main" id="{C50A8213-4E0F-4273-9A9C-289B7139C168}"/>
              </a:ext>
            </a:extLst>
          </p:cNvPr>
          <p:cNvSpPr txBox="1">
            <a:spLocks noGrp="1"/>
          </p:cNvSpPr>
          <p:nvPr>
            <p:ph type="title"/>
          </p:nvPr>
        </p:nvSpPr>
        <p:spPr>
          <a:xfrm>
            <a:off x="253698" y="224253"/>
            <a:ext cx="6238430" cy="806375"/>
          </a:xfrm>
          <a:prstGeom prst="rect">
            <a:avLst/>
          </a:prstGeom>
          <a:noFill/>
        </p:spPr>
        <p:txBody>
          <a:bodyPr wrap="square" rtlCol="0">
            <a:spAutoFit/>
          </a:bodyPr>
          <a:lstStyle/>
          <a:p>
            <a:pPr>
              <a:spcAft>
                <a:spcPts val="600"/>
              </a:spcAft>
            </a:pPr>
            <a:r>
              <a:rPr lang="en-US" sz="2200" b="1" dirty="0">
                <a:solidFill>
                  <a:srgbClr val="006666"/>
                </a:solidFill>
                <a:latin typeface="Arial" panose="020B0604020202020204" pitchFamily="34" charset="0"/>
                <a:cs typeface="Arial" panose="020B0604020202020204" pitchFamily="34" charset="0"/>
              </a:rPr>
              <a:t>SOCCER INJURIES</a:t>
            </a:r>
          </a:p>
          <a:p>
            <a:r>
              <a:rPr lang="en-US" sz="1200" dirty="0">
                <a:latin typeface="Arial" panose="020B0604020202020204" pitchFamily="34" charset="0"/>
                <a:cs typeface="Arial" panose="020B0604020202020204" pitchFamily="34" charset="0"/>
              </a:rPr>
              <a:t>Soccer players are at risk for various types of injuries. Injuries occur most often in the lower extremity. Read more about these injuries and how to minimize risk of getting them.</a:t>
            </a:r>
          </a:p>
        </p:txBody>
      </p:sp>
      <p:sp>
        <p:nvSpPr>
          <p:cNvPr id="7" name="Oval 6">
            <a:extLst>
              <a:ext uri="{FF2B5EF4-FFF2-40B4-BE49-F238E27FC236}">
                <a16:creationId xmlns:a16="http://schemas.microsoft.com/office/drawing/2014/main" id="{C19D290E-1591-40E8-A1E9-C078CD9ADA36}"/>
              </a:ext>
            </a:extLst>
          </p:cNvPr>
          <p:cNvSpPr/>
          <p:nvPr/>
        </p:nvSpPr>
        <p:spPr>
          <a:xfrm>
            <a:off x="3665418" y="3053339"/>
            <a:ext cx="357735" cy="359586"/>
          </a:xfrm>
          <a:prstGeom prst="ellipse">
            <a:avLst/>
          </a:prstGeom>
          <a:solidFill>
            <a:srgbClr val="006666">
              <a:alpha val="54000"/>
            </a:srgbClr>
          </a:solidFill>
          <a:ln w="38100">
            <a:solidFill>
              <a:srgbClr val="0066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Oval 7">
            <a:extLst>
              <a:ext uri="{FF2B5EF4-FFF2-40B4-BE49-F238E27FC236}">
                <a16:creationId xmlns:a16="http://schemas.microsoft.com/office/drawing/2014/main" id="{AF03BDF8-E709-4C77-8A71-D9DB1C4E54BC}"/>
              </a:ext>
            </a:extLst>
          </p:cNvPr>
          <p:cNvSpPr/>
          <p:nvPr/>
        </p:nvSpPr>
        <p:spPr>
          <a:xfrm>
            <a:off x="3341349" y="3839945"/>
            <a:ext cx="929669" cy="1080967"/>
          </a:xfrm>
          <a:prstGeom prst="ellipse">
            <a:avLst/>
          </a:prstGeom>
          <a:solidFill>
            <a:srgbClr val="006666">
              <a:alpha val="54000"/>
            </a:srgbClr>
          </a:solidFill>
          <a:ln w="38100">
            <a:solidFill>
              <a:srgbClr val="0066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Oval 8">
            <a:extLst>
              <a:ext uri="{FF2B5EF4-FFF2-40B4-BE49-F238E27FC236}">
                <a16:creationId xmlns:a16="http://schemas.microsoft.com/office/drawing/2014/main" id="{C845244B-2BCD-458F-9359-47C2B32FE38D}"/>
              </a:ext>
            </a:extLst>
          </p:cNvPr>
          <p:cNvSpPr/>
          <p:nvPr/>
        </p:nvSpPr>
        <p:spPr>
          <a:xfrm>
            <a:off x="2379133" y="5641197"/>
            <a:ext cx="476271" cy="465669"/>
          </a:xfrm>
          <a:prstGeom prst="ellipse">
            <a:avLst/>
          </a:prstGeom>
          <a:solidFill>
            <a:srgbClr val="006666">
              <a:alpha val="54000"/>
            </a:srgbClr>
          </a:solidFill>
          <a:ln w="38100">
            <a:solidFill>
              <a:srgbClr val="0066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Oval 9">
            <a:extLst>
              <a:ext uri="{FF2B5EF4-FFF2-40B4-BE49-F238E27FC236}">
                <a16:creationId xmlns:a16="http://schemas.microsoft.com/office/drawing/2014/main" id="{70118CD0-A765-494E-9896-6AD0BE16DA46}"/>
              </a:ext>
            </a:extLst>
          </p:cNvPr>
          <p:cNvSpPr/>
          <p:nvPr/>
        </p:nvSpPr>
        <p:spPr>
          <a:xfrm>
            <a:off x="4937437" y="4056167"/>
            <a:ext cx="863595" cy="869704"/>
          </a:xfrm>
          <a:prstGeom prst="ellipse">
            <a:avLst/>
          </a:prstGeom>
          <a:solidFill>
            <a:srgbClr val="006666">
              <a:alpha val="54000"/>
            </a:srgbClr>
          </a:solidFill>
          <a:ln w="38100">
            <a:solidFill>
              <a:srgbClr val="0066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Oval 10">
            <a:extLst>
              <a:ext uri="{FF2B5EF4-FFF2-40B4-BE49-F238E27FC236}">
                <a16:creationId xmlns:a16="http://schemas.microsoft.com/office/drawing/2014/main" id="{2DAB28DF-62ED-4233-9347-700D27A12EC1}"/>
              </a:ext>
            </a:extLst>
          </p:cNvPr>
          <p:cNvSpPr/>
          <p:nvPr/>
        </p:nvSpPr>
        <p:spPr>
          <a:xfrm>
            <a:off x="2410850" y="4577976"/>
            <a:ext cx="788791" cy="806374"/>
          </a:xfrm>
          <a:prstGeom prst="ellipse">
            <a:avLst/>
          </a:prstGeom>
          <a:solidFill>
            <a:srgbClr val="006666">
              <a:alpha val="54000"/>
            </a:srgbClr>
          </a:solidFill>
          <a:ln w="38100">
            <a:solidFill>
              <a:srgbClr val="0066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Oval 11">
            <a:extLst>
              <a:ext uri="{FF2B5EF4-FFF2-40B4-BE49-F238E27FC236}">
                <a16:creationId xmlns:a16="http://schemas.microsoft.com/office/drawing/2014/main" id="{65F097EF-39BE-4727-9A71-34EE802335D1}"/>
              </a:ext>
            </a:extLst>
          </p:cNvPr>
          <p:cNvSpPr/>
          <p:nvPr/>
        </p:nvSpPr>
        <p:spPr>
          <a:xfrm>
            <a:off x="1631943" y="6262463"/>
            <a:ext cx="512256" cy="531845"/>
          </a:xfrm>
          <a:prstGeom prst="ellipse">
            <a:avLst/>
          </a:prstGeom>
          <a:solidFill>
            <a:srgbClr val="006666">
              <a:alpha val="54000"/>
            </a:srgbClr>
          </a:solidFill>
          <a:ln w="38100">
            <a:solidFill>
              <a:srgbClr val="0066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Oval 12">
            <a:extLst>
              <a:ext uri="{FF2B5EF4-FFF2-40B4-BE49-F238E27FC236}">
                <a16:creationId xmlns:a16="http://schemas.microsoft.com/office/drawing/2014/main" id="{3C24AA2F-A242-4BD2-8338-1F6C1CC71819}"/>
              </a:ext>
            </a:extLst>
          </p:cNvPr>
          <p:cNvSpPr/>
          <p:nvPr/>
        </p:nvSpPr>
        <p:spPr>
          <a:xfrm>
            <a:off x="3065513" y="1266126"/>
            <a:ext cx="769068" cy="806375"/>
          </a:xfrm>
          <a:prstGeom prst="ellipse">
            <a:avLst/>
          </a:prstGeom>
          <a:solidFill>
            <a:srgbClr val="006666">
              <a:alpha val="54000"/>
            </a:srgbClr>
          </a:solidFill>
          <a:ln w="38100">
            <a:solidFill>
              <a:srgbClr val="0066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BA7E0AFD-6246-BF44-A4D3-955298D26A2C}"/>
              </a:ext>
            </a:extLst>
          </p:cNvPr>
          <p:cNvSpPr txBox="1"/>
          <p:nvPr/>
        </p:nvSpPr>
        <p:spPr>
          <a:xfrm>
            <a:off x="109368" y="8486174"/>
            <a:ext cx="2833490" cy="707886"/>
          </a:xfrm>
          <a:prstGeom prst="rect">
            <a:avLst/>
          </a:prstGeom>
          <a:noFill/>
        </p:spPr>
        <p:txBody>
          <a:bodyPr wrap="square" rtlCol="0">
            <a:spAutoFit/>
          </a:bodyPr>
          <a:lstStyle/>
          <a:p>
            <a:r>
              <a:rPr lang="en-US" sz="800" i="1" dirty="0">
                <a:latin typeface="Arial" panose="020B0604020202020204" pitchFamily="34" charset="0"/>
                <a:cs typeface="Arial" panose="020B0604020202020204" pitchFamily="34" charset="0"/>
              </a:rPr>
              <a:t>Images and content created by Heather K. Vincent, PhD, FACSM © 2024</a:t>
            </a:r>
          </a:p>
          <a:p>
            <a:r>
              <a:rPr lang="en-US" sz="800" i="1" dirty="0">
                <a:latin typeface="Arial" panose="020B0604020202020204" pitchFamily="34" charset="0"/>
                <a:cs typeface="Arial" panose="020B0604020202020204" pitchFamily="34" charset="0"/>
              </a:rPr>
              <a:t>Scientific Sources: Kerr ZY et al. J </a:t>
            </a:r>
            <a:r>
              <a:rPr lang="en-US" sz="800" i="1" dirty="0" err="1">
                <a:latin typeface="Arial" panose="020B0604020202020204" pitchFamily="34" charset="0"/>
                <a:cs typeface="Arial" panose="020B0604020202020204" pitchFamily="34" charset="0"/>
              </a:rPr>
              <a:t>Athl</a:t>
            </a:r>
            <a:r>
              <a:rPr lang="en-US" sz="800" i="1" dirty="0">
                <a:latin typeface="Arial" panose="020B0604020202020204" pitchFamily="34" charset="0"/>
                <a:cs typeface="Arial" panose="020B0604020202020204" pitchFamily="34" charset="0"/>
              </a:rPr>
              <a:t> Train. 53(9):893-905; DiStefano LJ et al. J </a:t>
            </a:r>
            <a:r>
              <a:rPr lang="en-US" sz="800" i="1" dirty="0" err="1">
                <a:latin typeface="Arial" panose="020B0604020202020204" pitchFamily="34" charset="0"/>
                <a:cs typeface="Arial" panose="020B0604020202020204" pitchFamily="34" charset="0"/>
              </a:rPr>
              <a:t>Athl</a:t>
            </a:r>
            <a:r>
              <a:rPr lang="en-US" sz="800" i="1" dirty="0">
                <a:latin typeface="Arial" panose="020B0604020202020204" pitchFamily="34" charset="0"/>
                <a:cs typeface="Arial" panose="020B0604020202020204" pitchFamily="34" charset="0"/>
              </a:rPr>
              <a:t> Train. 53(9):880-892; Attar WSA et al. Ped </a:t>
            </a:r>
            <a:r>
              <a:rPr lang="en-US" sz="800" i="1" dirty="0" err="1">
                <a:latin typeface="Arial" panose="020B0604020202020204" pitchFamily="34" charset="0"/>
                <a:cs typeface="Arial" panose="020B0604020202020204" pitchFamily="34" charset="0"/>
              </a:rPr>
              <a:t>Exerc</a:t>
            </a:r>
            <a:r>
              <a:rPr lang="en-US" sz="800" i="1" dirty="0">
                <a:latin typeface="Arial" panose="020B0604020202020204" pitchFamily="34" charset="0"/>
                <a:cs typeface="Arial" panose="020B0604020202020204" pitchFamily="34" charset="0"/>
              </a:rPr>
              <a:t> Sci. 2024.</a:t>
            </a:r>
          </a:p>
        </p:txBody>
      </p:sp>
      <p:sp>
        <p:nvSpPr>
          <p:cNvPr id="4" name="TextBox 3">
            <a:extLst>
              <a:ext uri="{FF2B5EF4-FFF2-40B4-BE49-F238E27FC236}">
                <a16:creationId xmlns:a16="http://schemas.microsoft.com/office/drawing/2014/main" id="{31878CDF-19D8-7AAD-915A-E00E446648AD}"/>
              </a:ext>
            </a:extLst>
          </p:cNvPr>
          <p:cNvSpPr txBox="1"/>
          <p:nvPr/>
        </p:nvSpPr>
        <p:spPr>
          <a:xfrm>
            <a:off x="4072710" y="2986507"/>
            <a:ext cx="1921727" cy="430887"/>
          </a:xfrm>
          <a:prstGeom prst="rect">
            <a:avLst/>
          </a:prstGeom>
          <a:noFill/>
        </p:spPr>
        <p:txBody>
          <a:bodyPr wrap="square" rtlCol="0">
            <a:spAutoFit/>
          </a:bodyPr>
          <a:lstStyle/>
          <a:p>
            <a:r>
              <a:rPr lang="en-US" sz="1100" b="1" dirty="0">
                <a:solidFill>
                  <a:srgbClr val="006666"/>
                </a:solidFill>
                <a:latin typeface="Arial" panose="020B0604020202020204" pitchFamily="34" charset="0"/>
                <a:cs typeface="Arial" panose="020B0604020202020204" pitchFamily="34" charset="0"/>
              </a:rPr>
              <a:t>Trunk</a:t>
            </a:r>
          </a:p>
          <a:p>
            <a:r>
              <a:rPr lang="en-US" sz="1100" dirty="0">
                <a:latin typeface="Arial" panose="020B0604020202020204" pitchFamily="34" charset="0"/>
                <a:cs typeface="Arial" panose="020B0604020202020204" pitchFamily="34" charset="0"/>
              </a:rPr>
              <a:t>Range 3.6 – 5.9%</a:t>
            </a:r>
          </a:p>
        </p:txBody>
      </p:sp>
      <p:sp>
        <p:nvSpPr>
          <p:cNvPr id="15" name="TextBox 14">
            <a:extLst>
              <a:ext uri="{FF2B5EF4-FFF2-40B4-BE49-F238E27FC236}">
                <a16:creationId xmlns:a16="http://schemas.microsoft.com/office/drawing/2014/main" id="{5B8D14E2-D891-018C-8A48-FFBDDFF47224}"/>
              </a:ext>
            </a:extLst>
          </p:cNvPr>
          <p:cNvSpPr txBox="1"/>
          <p:nvPr/>
        </p:nvSpPr>
        <p:spPr>
          <a:xfrm>
            <a:off x="953217" y="1356346"/>
            <a:ext cx="1921727" cy="430887"/>
          </a:xfrm>
          <a:prstGeom prst="rect">
            <a:avLst/>
          </a:prstGeom>
          <a:noFill/>
        </p:spPr>
        <p:txBody>
          <a:bodyPr wrap="square" rtlCol="0">
            <a:spAutoFit/>
          </a:bodyPr>
          <a:lstStyle/>
          <a:p>
            <a:r>
              <a:rPr lang="en-US" sz="1100" b="1" dirty="0">
                <a:solidFill>
                  <a:srgbClr val="006666"/>
                </a:solidFill>
                <a:latin typeface="Arial" panose="020B0604020202020204" pitchFamily="34" charset="0"/>
                <a:cs typeface="Arial" panose="020B0604020202020204" pitchFamily="34" charset="0"/>
              </a:rPr>
              <a:t>Head and Face</a:t>
            </a:r>
          </a:p>
          <a:p>
            <a:r>
              <a:rPr lang="en-US" sz="1100" dirty="0">
                <a:latin typeface="Arial" panose="020B0604020202020204" pitchFamily="34" charset="0"/>
                <a:cs typeface="Arial" panose="020B0604020202020204" pitchFamily="34" charset="0"/>
              </a:rPr>
              <a:t>Range 7.4 – 27.7%</a:t>
            </a:r>
          </a:p>
        </p:txBody>
      </p:sp>
      <p:sp>
        <p:nvSpPr>
          <p:cNvPr id="16" name="Oval 15">
            <a:extLst>
              <a:ext uri="{FF2B5EF4-FFF2-40B4-BE49-F238E27FC236}">
                <a16:creationId xmlns:a16="http://schemas.microsoft.com/office/drawing/2014/main" id="{910DD6D9-7C9C-D2E8-8C40-3125C4AA3D6A}"/>
              </a:ext>
            </a:extLst>
          </p:cNvPr>
          <p:cNvSpPr/>
          <p:nvPr/>
        </p:nvSpPr>
        <p:spPr>
          <a:xfrm>
            <a:off x="3368768" y="2161823"/>
            <a:ext cx="302893" cy="254511"/>
          </a:xfrm>
          <a:prstGeom prst="ellipse">
            <a:avLst/>
          </a:prstGeom>
          <a:solidFill>
            <a:srgbClr val="006666">
              <a:alpha val="54000"/>
            </a:srgbClr>
          </a:solidFill>
          <a:ln w="38100">
            <a:solidFill>
              <a:srgbClr val="0066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Oval 16">
            <a:extLst>
              <a:ext uri="{FF2B5EF4-FFF2-40B4-BE49-F238E27FC236}">
                <a16:creationId xmlns:a16="http://schemas.microsoft.com/office/drawing/2014/main" id="{006CC004-1B97-90BC-CE06-01DC96AC1647}"/>
              </a:ext>
            </a:extLst>
          </p:cNvPr>
          <p:cNvSpPr/>
          <p:nvPr/>
        </p:nvSpPr>
        <p:spPr>
          <a:xfrm>
            <a:off x="1819792" y="4056167"/>
            <a:ext cx="324407" cy="356189"/>
          </a:xfrm>
          <a:prstGeom prst="ellipse">
            <a:avLst/>
          </a:prstGeom>
          <a:solidFill>
            <a:srgbClr val="006666">
              <a:alpha val="54000"/>
            </a:srgbClr>
          </a:solidFill>
          <a:ln w="38100">
            <a:solidFill>
              <a:srgbClr val="0066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extBox 17">
            <a:extLst>
              <a:ext uri="{FF2B5EF4-FFF2-40B4-BE49-F238E27FC236}">
                <a16:creationId xmlns:a16="http://schemas.microsoft.com/office/drawing/2014/main" id="{FF9F3511-6738-B45E-D93C-8936A5974033}"/>
              </a:ext>
            </a:extLst>
          </p:cNvPr>
          <p:cNvSpPr txBox="1"/>
          <p:nvPr/>
        </p:nvSpPr>
        <p:spPr>
          <a:xfrm>
            <a:off x="888126" y="3559466"/>
            <a:ext cx="1921727" cy="430887"/>
          </a:xfrm>
          <a:prstGeom prst="rect">
            <a:avLst/>
          </a:prstGeom>
          <a:noFill/>
        </p:spPr>
        <p:txBody>
          <a:bodyPr wrap="square" rtlCol="0">
            <a:spAutoFit/>
          </a:bodyPr>
          <a:lstStyle/>
          <a:p>
            <a:r>
              <a:rPr lang="en-US" sz="1100" b="1" dirty="0">
                <a:solidFill>
                  <a:srgbClr val="006666"/>
                </a:solidFill>
                <a:latin typeface="Arial" panose="020B0604020202020204" pitchFamily="34" charset="0"/>
                <a:cs typeface="Arial" panose="020B0604020202020204" pitchFamily="34" charset="0"/>
              </a:rPr>
              <a:t>Hand and Wrist</a:t>
            </a:r>
          </a:p>
          <a:p>
            <a:r>
              <a:rPr lang="en-US" sz="1100" dirty="0">
                <a:latin typeface="Arial" panose="020B0604020202020204" pitchFamily="34" charset="0"/>
                <a:cs typeface="Arial" panose="020B0604020202020204" pitchFamily="34" charset="0"/>
              </a:rPr>
              <a:t>Range 1.8 – 5.5%</a:t>
            </a:r>
          </a:p>
        </p:txBody>
      </p:sp>
      <p:sp>
        <p:nvSpPr>
          <p:cNvPr id="19" name="TextBox 18">
            <a:extLst>
              <a:ext uri="{FF2B5EF4-FFF2-40B4-BE49-F238E27FC236}">
                <a16:creationId xmlns:a16="http://schemas.microsoft.com/office/drawing/2014/main" id="{80BAC60A-8D52-73D6-AB2B-F7B1925B4E84}"/>
              </a:ext>
            </a:extLst>
          </p:cNvPr>
          <p:cNvSpPr txBox="1"/>
          <p:nvPr/>
        </p:nvSpPr>
        <p:spPr>
          <a:xfrm>
            <a:off x="888126" y="2540956"/>
            <a:ext cx="1921727" cy="430887"/>
          </a:xfrm>
          <a:prstGeom prst="rect">
            <a:avLst/>
          </a:prstGeom>
          <a:noFill/>
        </p:spPr>
        <p:txBody>
          <a:bodyPr wrap="square" rtlCol="0">
            <a:spAutoFit/>
          </a:bodyPr>
          <a:lstStyle/>
          <a:p>
            <a:r>
              <a:rPr lang="en-US" sz="1100" b="1" dirty="0">
                <a:solidFill>
                  <a:srgbClr val="006666"/>
                </a:solidFill>
                <a:latin typeface="Arial" panose="020B0604020202020204" pitchFamily="34" charset="0"/>
                <a:cs typeface="Arial" panose="020B0604020202020204" pitchFamily="34" charset="0"/>
              </a:rPr>
              <a:t>Shoulder and Clavicle</a:t>
            </a:r>
          </a:p>
          <a:p>
            <a:r>
              <a:rPr lang="en-US" sz="1100" dirty="0">
                <a:latin typeface="Arial" panose="020B0604020202020204" pitchFamily="34" charset="0"/>
                <a:cs typeface="Arial" panose="020B0604020202020204" pitchFamily="34" charset="0"/>
              </a:rPr>
              <a:t>Range 1.6 – 4.0%</a:t>
            </a:r>
          </a:p>
        </p:txBody>
      </p:sp>
      <p:sp>
        <p:nvSpPr>
          <p:cNvPr id="20" name="Oval 19">
            <a:extLst>
              <a:ext uri="{FF2B5EF4-FFF2-40B4-BE49-F238E27FC236}">
                <a16:creationId xmlns:a16="http://schemas.microsoft.com/office/drawing/2014/main" id="{66C56FAD-39BC-93E2-C34F-E4F9F1AD34A4}"/>
              </a:ext>
            </a:extLst>
          </p:cNvPr>
          <p:cNvSpPr/>
          <p:nvPr/>
        </p:nvSpPr>
        <p:spPr>
          <a:xfrm>
            <a:off x="2780655" y="2468316"/>
            <a:ext cx="324407" cy="356189"/>
          </a:xfrm>
          <a:prstGeom prst="ellipse">
            <a:avLst/>
          </a:prstGeom>
          <a:solidFill>
            <a:srgbClr val="006666">
              <a:alpha val="54000"/>
            </a:srgbClr>
          </a:solidFill>
          <a:ln w="38100">
            <a:solidFill>
              <a:srgbClr val="0066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extBox 20">
            <a:extLst>
              <a:ext uri="{FF2B5EF4-FFF2-40B4-BE49-F238E27FC236}">
                <a16:creationId xmlns:a16="http://schemas.microsoft.com/office/drawing/2014/main" id="{87FE1D40-AA61-B394-9A16-2593EA144CFA}"/>
              </a:ext>
            </a:extLst>
          </p:cNvPr>
          <p:cNvSpPr txBox="1"/>
          <p:nvPr/>
        </p:nvSpPr>
        <p:spPr>
          <a:xfrm>
            <a:off x="5234764" y="4955073"/>
            <a:ext cx="1921727" cy="430887"/>
          </a:xfrm>
          <a:prstGeom prst="rect">
            <a:avLst/>
          </a:prstGeom>
          <a:noFill/>
        </p:spPr>
        <p:txBody>
          <a:bodyPr wrap="square" rtlCol="0">
            <a:spAutoFit/>
          </a:bodyPr>
          <a:lstStyle/>
          <a:p>
            <a:r>
              <a:rPr lang="en-US" sz="1100" b="1" dirty="0">
                <a:solidFill>
                  <a:srgbClr val="006666"/>
                </a:solidFill>
                <a:latin typeface="Arial" panose="020B0604020202020204" pitchFamily="34" charset="0"/>
                <a:cs typeface="Arial" panose="020B0604020202020204" pitchFamily="34" charset="0"/>
              </a:rPr>
              <a:t>Ankle</a:t>
            </a:r>
          </a:p>
          <a:p>
            <a:r>
              <a:rPr lang="en-US" sz="1100" dirty="0">
                <a:latin typeface="Arial" panose="020B0604020202020204" pitchFamily="34" charset="0"/>
                <a:cs typeface="Arial" panose="020B0604020202020204" pitchFamily="34" charset="0"/>
              </a:rPr>
              <a:t>Range 16.6 – 24.7%</a:t>
            </a:r>
          </a:p>
        </p:txBody>
      </p:sp>
      <p:sp>
        <p:nvSpPr>
          <p:cNvPr id="22" name="TextBox 21">
            <a:extLst>
              <a:ext uri="{FF2B5EF4-FFF2-40B4-BE49-F238E27FC236}">
                <a16:creationId xmlns:a16="http://schemas.microsoft.com/office/drawing/2014/main" id="{4E796B2E-B23C-4F33-4E6F-2A75E2D11333}"/>
              </a:ext>
            </a:extLst>
          </p:cNvPr>
          <p:cNvSpPr txBox="1"/>
          <p:nvPr/>
        </p:nvSpPr>
        <p:spPr>
          <a:xfrm>
            <a:off x="953217" y="6732583"/>
            <a:ext cx="1921727" cy="430887"/>
          </a:xfrm>
          <a:prstGeom prst="rect">
            <a:avLst/>
          </a:prstGeom>
          <a:noFill/>
        </p:spPr>
        <p:txBody>
          <a:bodyPr wrap="square" rtlCol="0">
            <a:spAutoFit/>
          </a:bodyPr>
          <a:lstStyle/>
          <a:p>
            <a:r>
              <a:rPr lang="en-US" sz="1100" b="1" dirty="0">
                <a:solidFill>
                  <a:srgbClr val="006666"/>
                </a:solidFill>
                <a:latin typeface="Arial" panose="020B0604020202020204" pitchFamily="34" charset="0"/>
                <a:cs typeface="Arial" panose="020B0604020202020204" pitchFamily="34" charset="0"/>
              </a:rPr>
              <a:t>Foot</a:t>
            </a:r>
          </a:p>
          <a:p>
            <a:r>
              <a:rPr lang="en-US" sz="1100" dirty="0">
                <a:latin typeface="Arial" panose="020B0604020202020204" pitchFamily="34" charset="0"/>
                <a:cs typeface="Arial" panose="020B0604020202020204" pitchFamily="34" charset="0"/>
              </a:rPr>
              <a:t>Range 4.5 – 9.1%</a:t>
            </a:r>
          </a:p>
        </p:txBody>
      </p:sp>
      <p:sp>
        <p:nvSpPr>
          <p:cNvPr id="23" name="TextBox 22">
            <a:extLst>
              <a:ext uri="{FF2B5EF4-FFF2-40B4-BE49-F238E27FC236}">
                <a16:creationId xmlns:a16="http://schemas.microsoft.com/office/drawing/2014/main" id="{B304DD46-20AE-81F1-1ED7-4E6977EB7F88}"/>
              </a:ext>
            </a:extLst>
          </p:cNvPr>
          <p:cNvSpPr txBox="1"/>
          <p:nvPr/>
        </p:nvSpPr>
        <p:spPr>
          <a:xfrm>
            <a:off x="953217" y="5150493"/>
            <a:ext cx="1921727" cy="430887"/>
          </a:xfrm>
          <a:prstGeom prst="rect">
            <a:avLst/>
          </a:prstGeom>
          <a:noFill/>
        </p:spPr>
        <p:txBody>
          <a:bodyPr wrap="square" rtlCol="0">
            <a:spAutoFit/>
          </a:bodyPr>
          <a:lstStyle/>
          <a:p>
            <a:r>
              <a:rPr lang="en-US" sz="1100" b="1" dirty="0">
                <a:solidFill>
                  <a:srgbClr val="006666"/>
                </a:solidFill>
                <a:latin typeface="Arial" panose="020B0604020202020204" pitchFamily="34" charset="0"/>
                <a:cs typeface="Arial" panose="020B0604020202020204" pitchFamily="34" charset="0"/>
              </a:rPr>
              <a:t>Leg</a:t>
            </a:r>
          </a:p>
          <a:p>
            <a:r>
              <a:rPr lang="en-US" sz="1100" dirty="0">
                <a:latin typeface="Arial" panose="020B0604020202020204" pitchFamily="34" charset="0"/>
                <a:cs typeface="Arial" panose="020B0604020202020204" pitchFamily="34" charset="0"/>
              </a:rPr>
              <a:t>Range 5.3 – 10.0%</a:t>
            </a:r>
          </a:p>
        </p:txBody>
      </p:sp>
      <p:sp>
        <p:nvSpPr>
          <p:cNvPr id="24" name="TextBox 23">
            <a:extLst>
              <a:ext uri="{FF2B5EF4-FFF2-40B4-BE49-F238E27FC236}">
                <a16:creationId xmlns:a16="http://schemas.microsoft.com/office/drawing/2014/main" id="{AEE3B531-EA35-7F85-9409-082015E17A92}"/>
              </a:ext>
            </a:extLst>
          </p:cNvPr>
          <p:cNvSpPr txBox="1"/>
          <p:nvPr/>
        </p:nvSpPr>
        <p:spPr>
          <a:xfrm>
            <a:off x="755381" y="4543983"/>
            <a:ext cx="1921727" cy="430887"/>
          </a:xfrm>
          <a:prstGeom prst="rect">
            <a:avLst/>
          </a:prstGeom>
          <a:noFill/>
        </p:spPr>
        <p:txBody>
          <a:bodyPr wrap="square" rtlCol="0">
            <a:spAutoFit/>
          </a:bodyPr>
          <a:lstStyle/>
          <a:p>
            <a:r>
              <a:rPr lang="en-US" sz="1100" b="1" dirty="0">
                <a:solidFill>
                  <a:srgbClr val="006666"/>
                </a:solidFill>
                <a:latin typeface="Arial" panose="020B0604020202020204" pitchFamily="34" charset="0"/>
                <a:cs typeface="Arial" panose="020B0604020202020204" pitchFamily="34" charset="0"/>
              </a:rPr>
              <a:t>Knee</a:t>
            </a:r>
          </a:p>
          <a:p>
            <a:r>
              <a:rPr lang="en-US" sz="1100" dirty="0">
                <a:latin typeface="Arial" panose="020B0604020202020204" pitchFamily="34" charset="0"/>
                <a:cs typeface="Arial" panose="020B0604020202020204" pitchFamily="34" charset="0"/>
              </a:rPr>
              <a:t>Range 11.8 – 21.8%</a:t>
            </a:r>
          </a:p>
        </p:txBody>
      </p:sp>
      <p:sp>
        <p:nvSpPr>
          <p:cNvPr id="25" name="TextBox 24">
            <a:extLst>
              <a:ext uri="{FF2B5EF4-FFF2-40B4-BE49-F238E27FC236}">
                <a16:creationId xmlns:a16="http://schemas.microsoft.com/office/drawing/2014/main" id="{6C208B4B-839E-1199-67E5-2E9F91D82A90}"/>
              </a:ext>
            </a:extLst>
          </p:cNvPr>
          <p:cNvSpPr txBox="1"/>
          <p:nvPr/>
        </p:nvSpPr>
        <p:spPr>
          <a:xfrm>
            <a:off x="4090141" y="3504366"/>
            <a:ext cx="1921727" cy="430887"/>
          </a:xfrm>
          <a:prstGeom prst="rect">
            <a:avLst/>
          </a:prstGeom>
          <a:noFill/>
        </p:spPr>
        <p:txBody>
          <a:bodyPr wrap="square" rtlCol="0">
            <a:spAutoFit/>
          </a:bodyPr>
          <a:lstStyle/>
          <a:p>
            <a:r>
              <a:rPr lang="en-US" sz="1100" b="1" dirty="0">
                <a:solidFill>
                  <a:srgbClr val="006666"/>
                </a:solidFill>
                <a:latin typeface="Arial" panose="020B0604020202020204" pitchFamily="34" charset="0"/>
                <a:cs typeface="Arial" panose="020B0604020202020204" pitchFamily="34" charset="0"/>
              </a:rPr>
              <a:t>Hip and Thigh</a:t>
            </a:r>
          </a:p>
          <a:p>
            <a:r>
              <a:rPr lang="en-US" sz="1100" dirty="0">
                <a:latin typeface="Arial" panose="020B0604020202020204" pitchFamily="34" charset="0"/>
                <a:cs typeface="Arial" panose="020B0604020202020204" pitchFamily="34" charset="0"/>
              </a:rPr>
              <a:t>Range 9.5 – 31.3%</a:t>
            </a:r>
          </a:p>
        </p:txBody>
      </p:sp>
      <p:sp>
        <p:nvSpPr>
          <p:cNvPr id="26" name="TextBox 25">
            <a:extLst>
              <a:ext uri="{FF2B5EF4-FFF2-40B4-BE49-F238E27FC236}">
                <a16:creationId xmlns:a16="http://schemas.microsoft.com/office/drawing/2014/main" id="{C41BEB80-E1D4-42E1-9A20-E02DCBF52831}"/>
              </a:ext>
            </a:extLst>
          </p:cNvPr>
          <p:cNvSpPr txBox="1"/>
          <p:nvPr/>
        </p:nvSpPr>
        <p:spPr>
          <a:xfrm>
            <a:off x="934444" y="1930794"/>
            <a:ext cx="1921727" cy="430887"/>
          </a:xfrm>
          <a:prstGeom prst="rect">
            <a:avLst/>
          </a:prstGeom>
          <a:noFill/>
        </p:spPr>
        <p:txBody>
          <a:bodyPr wrap="square" rtlCol="0">
            <a:spAutoFit/>
          </a:bodyPr>
          <a:lstStyle/>
          <a:p>
            <a:r>
              <a:rPr lang="en-US" sz="1100" b="1" dirty="0">
                <a:solidFill>
                  <a:srgbClr val="006666"/>
                </a:solidFill>
                <a:latin typeface="Arial" panose="020B0604020202020204" pitchFamily="34" charset="0"/>
                <a:cs typeface="Arial" panose="020B0604020202020204" pitchFamily="34" charset="0"/>
              </a:rPr>
              <a:t>Neck</a:t>
            </a:r>
          </a:p>
          <a:p>
            <a:r>
              <a:rPr lang="en-US" sz="1100" dirty="0">
                <a:latin typeface="Arial" panose="020B0604020202020204" pitchFamily="34" charset="0"/>
                <a:cs typeface="Arial" panose="020B0604020202020204" pitchFamily="34" charset="0"/>
              </a:rPr>
              <a:t>Range 0.3 – 1.2%</a:t>
            </a:r>
          </a:p>
        </p:txBody>
      </p:sp>
      <p:sp>
        <p:nvSpPr>
          <p:cNvPr id="27" name="Oval 26">
            <a:extLst>
              <a:ext uri="{FF2B5EF4-FFF2-40B4-BE49-F238E27FC236}">
                <a16:creationId xmlns:a16="http://schemas.microsoft.com/office/drawing/2014/main" id="{DF33BE98-718F-5825-9A3C-FE772DB32763}"/>
              </a:ext>
            </a:extLst>
          </p:cNvPr>
          <p:cNvSpPr/>
          <p:nvPr/>
        </p:nvSpPr>
        <p:spPr>
          <a:xfrm>
            <a:off x="4570401" y="2388449"/>
            <a:ext cx="357735" cy="359586"/>
          </a:xfrm>
          <a:prstGeom prst="ellipse">
            <a:avLst/>
          </a:prstGeom>
          <a:solidFill>
            <a:srgbClr val="006666">
              <a:alpha val="54000"/>
            </a:srgbClr>
          </a:solidFill>
          <a:ln w="38100">
            <a:solidFill>
              <a:srgbClr val="0066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extBox 27">
            <a:extLst>
              <a:ext uri="{FF2B5EF4-FFF2-40B4-BE49-F238E27FC236}">
                <a16:creationId xmlns:a16="http://schemas.microsoft.com/office/drawing/2014/main" id="{5392A197-C153-DCDC-DD80-7931C68BF874}"/>
              </a:ext>
            </a:extLst>
          </p:cNvPr>
          <p:cNvSpPr txBox="1"/>
          <p:nvPr/>
        </p:nvSpPr>
        <p:spPr>
          <a:xfrm>
            <a:off x="4570401" y="1884345"/>
            <a:ext cx="1921727" cy="430887"/>
          </a:xfrm>
          <a:prstGeom prst="rect">
            <a:avLst/>
          </a:prstGeom>
          <a:noFill/>
        </p:spPr>
        <p:txBody>
          <a:bodyPr wrap="square" rtlCol="0">
            <a:spAutoFit/>
          </a:bodyPr>
          <a:lstStyle/>
          <a:p>
            <a:r>
              <a:rPr lang="en-US" sz="1100" b="1" dirty="0">
                <a:solidFill>
                  <a:srgbClr val="006666"/>
                </a:solidFill>
                <a:latin typeface="Arial" panose="020B0604020202020204" pitchFamily="34" charset="0"/>
                <a:cs typeface="Arial" panose="020B0604020202020204" pitchFamily="34" charset="0"/>
              </a:rPr>
              <a:t>Arm and Elbow</a:t>
            </a:r>
          </a:p>
          <a:p>
            <a:r>
              <a:rPr lang="en-US" sz="1100" dirty="0">
                <a:latin typeface="Arial" panose="020B0604020202020204" pitchFamily="34" charset="0"/>
                <a:cs typeface="Arial" panose="020B0604020202020204" pitchFamily="34" charset="0"/>
              </a:rPr>
              <a:t>Range 0.4 – 1.5%</a:t>
            </a:r>
          </a:p>
        </p:txBody>
      </p:sp>
      <p:sp>
        <p:nvSpPr>
          <p:cNvPr id="29" name="Rectangle 28">
            <a:extLst>
              <a:ext uri="{FF2B5EF4-FFF2-40B4-BE49-F238E27FC236}">
                <a16:creationId xmlns:a16="http://schemas.microsoft.com/office/drawing/2014/main" id="{8AA64EF2-BFE3-9951-EB05-C83F0A6EB540}"/>
              </a:ext>
            </a:extLst>
          </p:cNvPr>
          <p:cNvSpPr/>
          <p:nvPr/>
        </p:nvSpPr>
        <p:spPr>
          <a:xfrm>
            <a:off x="3233703" y="5980950"/>
            <a:ext cx="3376290" cy="2714502"/>
          </a:xfrm>
          <a:prstGeom prst="rect">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extBox 29">
            <a:extLst>
              <a:ext uri="{FF2B5EF4-FFF2-40B4-BE49-F238E27FC236}">
                <a16:creationId xmlns:a16="http://schemas.microsoft.com/office/drawing/2014/main" id="{DB379FAB-5648-D973-8F38-EA6982E6B2CE}"/>
              </a:ext>
            </a:extLst>
          </p:cNvPr>
          <p:cNvSpPr txBox="1"/>
          <p:nvPr/>
        </p:nvSpPr>
        <p:spPr>
          <a:xfrm>
            <a:off x="3321648" y="6013919"/>
            <a:ext cx="3200400" cy="2985433"/>
          </a:xfrm>
          <a:prstGeom prst="rect">
            <a:avLst/>
          </a:prstGeom>
          <a:noFill/>
        </p:spPr>
        <p:txBody>
          <a:bodyPr wrap="square" rtlCol="0">
            <a:spAutoFit/>
          </a:bodyPr>
          <a:lstStyle/>
          <a:p>
            <a:r>
              <a:rPr lang="en-US" sz="1200" b="1" dirty="0">
                <a:latin typeface="Arial" panose="020B0604020202020204" pitchFamily="34" charset="0"/>
                <a:cs typeface="Arial" panose="020B0604020202020204" pitchFamily="34" charset="0"/>
              </a:rPr>
              <a:t>Injury Prevention</a:t>
            </a:r>
          </a:p>
          <a:p>
            <a:endParaRPr lang="en-US" sz="1100" u="sng" dirty="0">
              <a:latin typeface="Arial" panose="020B0604020202020204" pitchFamily="34" charset="0"/>
              <a:cs typeface="Arial" panose="020B0604020202020204" pitchFamily="34" charset="0"/>
            </a:endParaRPr>
          </a:p>
          <a:p>
            <a:r>
              <a:rPr lang="en-US" sz="1100" u="sng" dirty="0">
                <a:latin typeface="Arial" panose="020B0604020202020204" pitchFamily="34" charset="0"/>
                <a:cs typeface="Arial" panose="020B0604020202020204" pitchFamily="34" charset="0"/>
              </a:rPr>
              <a:t>Science-Backed Exercise Programs</a:t>
            </a:r>
          </a:p>
          <a:p>
            <a:r>
              <a:rPr lang="en-US" sz="1100" dirty="0">
                <a:latin typeface="Arial" panose="020B0604020202020204" pitchFamily="34" charset="0"/>
                <a:cs typeface="Arial" panose="020B0604020202020204" pitchFamily="34" charset="0"/>
              </a:rPr>
              <a:t>FIFA11+ injury prevention programs as warm-up can reduce head, neck and limb injuries.</a:t>
            </a:r>
          </a:p>
          <a:p>
            <a:r>
              <a:rPr lang="en-US" sz="1100" dirty="0">
                <a:latin typeface="Arial" panose="020B0604020202020204" pitchFamily="34" charset="0"/>
                <a:cs typeface="Arial" panose="020B0604020202020204" pitchFamily="34" charset="0"/>
              </a:rPr>
              <a:t>The PEP program or the </a:t>
            </a:r>
            <a:r>
              <a:rPr lang="en-US" sz="1100" dirty="0" err="1">
                <a:latin typeface="Arial" panose="020B0604020202020204" pitchFamily="34" charset="0"/>
                <a:cs typeface="Arial" panose="020B0604020202020204" pitchFamily="34" charset="0"/>
              </a:rPr>
              <a:t>PEAKc</a:t>
            </a:r>
            <a:r>
              <a:rPr lang="en-US" sz="1100" dirty="0">
                <a:latin typeface="Arial" panose="020B0604020202020204" pitchFamily="34" charset="0"/>
                <a:cs typeface="Arial" panose="020B0604020202020204" pitchFamily="34" charset="0"/>
              </a:rPr>
              <a:t> Program help whole body injury reduction.</a:t>
            </a:r>
          </a:p>
          <a:p>
            <a:endParaRPr lang="en-US" sz="1100" dirty="0">
              <a:latin typeface="Arial" panose="020B0604020202020204" pitchFamily="34" charset="0"/>
              <a:cs typeface="Arial" panose="020B0604020202020204" pitchFamily="34" charset="0"/>
            </a:endParaRPr>
          </a:p>
          <a:p>
            <a:r>
              <a:rPr lang="en-US" sz="1100" dirty="0">
                <a:latin typeface="Arial" panose="020B0604020202020204" pitchFamily="34" charset="0"/>
                <a:cs typeface="Arial" panose="020B0604020202020204" pitchFamily="34" charset="0"/>
              </a:rPr>
              <a:t>Severe knee injuries can be reduced up to 50% using preventative exercise: plyometric jumping [single and double leg jumps in different directions], single leg balance on unstable surface, vigorous warm up [side-back-forward shuffling and skipping], trunk rotations, leg swings, and good technique during all exercises.  </a:t>
            </a:r>
          </a:p>
          <a:p>
            <a:endParaRPr lang="en-US" sz="1100" dirty="0">
              <a:latin typeface="Arial" panose="020B0604020202020204" pitchFamily="34" charset="0"/>
              <a:cs typeface="Arial" panose="020B0604020202020204" pitchFamily="34" charset="0"/>
            </a:endParaRPr>
          </a:p>
          <a:p>
            <a:endParaRPr lang="en-US" sz="11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515095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5D5D8BE-C225-6EE8-CFB9-6CDCE0BF1599}"/>
              </a:ext>
            </a:extLst>
          </p:cNvPr>
          <p:cNvSpPr txBox="1"/>
          <p:nvPr/>
        </p:nvSpPr>
        <p:spPr>
          <a:xfrm>
            <a:off x="376066" y="8235774"/>
            <a:ext cx="5945858" cy="261610"/>
          </a:xfrm>
          <a:prstGeom prst="rect">
            <a:avLst/>
          </a:prstGeom>
          <a:noFill/>
        </p:spPr>
        <p:txBody>
          <a:bodyPr wrap="none" rtlCol="0">
            <a:spAutoFit/>
          </a:bodyPr>
          <a:lstStyle/>
          <a:p>
            <a:r>
              <a:rPr lang="en-US" sz="1100" dirty="0">
                <a:solidFill>
                  <a:srgbClr val="002060"/>
                </a:solidFill>
                <a:latin typeface="Arial" panose="020B0604020202020204" pitchFamily="34" charset="0"/>
                <a:cs typeface="Arial" panose="020B0604020202020204" pitchFamily="34" charset="0"/>
              </a:rPr>
              <a:t>Visit the TOI team to learn more about your physical function, injury risk and prevention plans</a:t>
            </a:r>
          </a:p>
        </p:txBody>
      </p:sp>
      <p:graphicFrame>
        <p:nvGraphicFramePr>
          <p:cNvPr id="7" name="Content Placeholder 3">
            <a:extLst>
              <a:ext uri="{FF2B5EF4-FFF2-40B4-BE49-F238E27FC236}">
                <a16:creationId xmlns:a16="http://schemas.microsoft.com/office/drawing/2014/main" id="{088AACBE-5AC0-8617-74F6-C5BB45830CB3}"/>
              </a:ext>
            </a:extLst>
          </p:cNvPr>
          <p:cNvGraphicFramePr>
            <a:graphicFrameLocks/>
          </p:cNvGraphicFramePr>
          <p:nvPr>
            <p:extLst>
              <p:ext uri="{D42A27DB-BD31-4B8C-83A1-F6EECF244321}">
                <p14:modId xmlns:p14="http://schemas.microsoft.com/office/powerpoint/2010/main" val="2412028347"/>
              </p:ext>
            </p:extLst>
          </p:nvPr>
        </p:nvGraphicFramePr>
        <p:xfrm>
          <a:off x="477779" y="777421"/>
          <a:ext cx="5742432" cy="3810650"/>
        </p:xfrm>
        <a:graphic>
          <a:graphicData uri="http://schemas.openxmlformats.org/drawingml/2006/table">
            <a:tbl>
              <a:tblPr firstRow="1" bandRow="1">
                <a:tableStyleId>{5C22544A-7EE6-4342-B048-85BDC9FD1C3A}</a:tableStyleId>
              </a:tblPr>
              <a:tblGrid>
                <a:gridCol w="1409176">
                  <a:extLst>
                    <a:ext uri="{9D8B030D-6E8A-4147-A177-3AD203B41FA5}">
                      <a16:colId xmlns:a16="http://schemas.microsoft.com/office/drawing/2014/main" val="403516437"/>
                    </a:ext>
                  </a:extLst>
                </a:gridCol>
                <a:gridCol w="1051214">
                  <a:extLst>
                    <a:ext uri="{9D8B030D-6E8A-4147-A177-3AD203B41FA5}">
                      <a16:colId xmlns:a16="http://schemas.microsoft.com/office/drawing/2014/main" val="2965015226"/>
                    </a:ext>
                  </a:extLst>
                </a:gridCol>
                <a:gridCol w="1094014">
                  <a:extLst>
                    <a:ext uri="{9D8B030D-6E8A-4147-A177-3AD203B41FA5}">
                      <a16:colId xmlns:a16="http://schemas.microsoft.com/office/drawing/2014/main" val="1179375336"/>
                    </a:ext>
                  </a:extLst>
                </a:gridCol>
                <a:gridCol w="1094014">
                  <a:extLst>
                    <a:ext uri="{9D8B030D-6E8A-4147-A177-3AD203B41FA5}">
                      <a16:colId xmlns:a16="http://schemas.microsoft.com/office/drawing/2014/main" val="674671549"/>
                    </a:ext>
                  </a:extLst>
                </a:gridCol>
                <a:gridCol w="1094014">
                  <a:extLst>
                    <a:ext uri="{9D8B030D-6E8A-4147-A177-3AD203B41FA5}">
                      <a16:colId xmlns:a16="http://schemas.microsoft.com/office/drawing/2014/main" val="1451064642"/>
                    </a:ext>
                  </a:extLst>
                </a:gridCol>
              </a:tblGrid>
              <a:tr h="335510">
                <a:tc rowSpan="2">
                  <a:txBody>
                    <a:bodyPr/>
                    <a:lstStyle/>
                    <a:p>
                      <a:pPr algn="ctr"/>
                      <a:r>
                        <a:rPr lang="en-US" sz="1100" dirty="0">
                          <a:latin typeface="Arial" panose="020B0604020202020204" pitchFamily="34" charset="0"/>
                          <a:cs typeface="Arial" panose="020B0604020202020204" pitchFamily="34" charset="0"/>
                        </a:rPr>
                        <a:t>Injury Location</a:t>
                      </a:r>
                    </a:p>
                  </a:txBody>
                  <a:tcPr anchor="ctr">
                    <a:lnL w="28575" cap="flat" cmpd="sng" algn="ctr">
                      <a:solidFill>
                        <a:srgbClr val="006666"/>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rgbClr val="006666"/>
                      </a:solidFill>
                      <a:prstDash val="solid"/>
                      <a:round/>
                      <a:headEnd type="none" w="med" len="med"/>
                      <a:tailEnd type="none" w="med" len="med"/>
                    </a:lnT>
                    <a:lnB w="28575" cap="flat" cmpd="sng" algn="ctr">
                      <a:solidFill>
                        <a:srgbClr val="006666"/>
                      </a:solidFill>
                      <a:prstDash val="solid"/>
                      <a:round/>
                      <a:headEnd type="none" w="med" len="med"/>
                      <a:tailEnd type="none" w="med" len="med"/>
                    </a:lnB>
                    <a:solidFill>
                      <a:srgbClr val="006666"/>
                    </a:solidFill>
                  </a:tcPr>
                </a:tc>
                <a:tc gridSpan="2">
                  <a:txBody>
                    <a:bodyPr/>
                    <a:lstStyle/>
                    <a:p>
                      <a:pPr algn="ctr"/>
                      <a:r>
                        <a:rPr lang="en-US" sz="1100" b="0" dirty="0">
                          <a:latin typeface="Arial" panose="020B0604020202020204" pitchFamily="34" charset="0"/>
                          <a:cs typeface="Arial" panose="020B0604020202020204" pitchFamily="34" charset="0"/>
                        </a:rPr>
                        <a:t>High School</a:t>
                      </a:r>
                    </a:p>
                  </a:txBody>
                  <a:tcPr anchor="ctr">
                    <a:lnL w="28575" cap="flat" cmpd="sng" algn="ctr">
                      <a:solidFill>
                        <a:schemeClr val="bg1"/>
                      </a:solidFill>
                      <a:prstDash val="solid"/>
                      <a:round/>
                      <a:headEnd type="none" w="med" len="med"/>
                      <a:tailEnd type="none" w="med" len="med"/>
                    </a:lnL>
                    <a:lnT w="28575" cap="flat" cmpd="sng" algn="ctr">
                      <a:solidFill>
                        <a:srgbClr val="006666"/>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006666"/>
                    </a:solidFill>
                  </a:tcPr>
                </a:tc>
                <a:tc hMerge="1">
                  <a:txBody>
                    <a:bodyPr/>
                    <a:lstStyle/>
                    <a:p>
                      <a:endParaRPr dirty="0"/>
                    </a:p>
                  </a:txBody>
                  <a:tcPr>
                    <a:solidFill>
                      <a:srgbClr val="002060"/>
                    </a:solidFill>
                  </a:tcPr>
                </a:tc>
                <a:tc gridSpan="2">
                  <a:txBody>
                    <a:bodyPr/>
                    <a:lstStyle/>
                    <a:p>
                      <a:pPr algn="ctr"/>
                      <a:r>
                        <a:rPr lang="en-US" sz="1100" b="0" dirty="0">
                          <a:latin typeface="Arial" panose="020B0604020202020204" pitchFamily="34" charset="0"/>
                          <a:cs typeface="Arial" panose="020B0604020202020204" pitchFamily="34" charset="0"/>
                        </a:rPr>
                        <a:t>Collegiate</a:t>
                      </a:r>
                      <a:endParaRPr lang="en-US" sz="1100" b="1" dirty="0">
                        <a:latin typeface="Arial" panose="020B0604020202020204" pitchFamily="34" charset="0"/>
                        <a:cs typeface="Arial" panose="020B0604020202020204" pitchFamily="34" charset="0"/>
                      </a:endParaRPr>
                    </a:p>
                  </a:txBody>
                  <a:tcPr anchor="ctr">
                    <a:lnR w="28575" cap="flat" cmpd="sng" algn="ctr">
                      <a:solidFill>
                        <a:srgbClr val="006666"/>
                      </a:solidFill>
                      <a:prstDash val="solid"/>
                      <a:round/>
                      <a:headEnd type="none" w="med" len="med"/>
                      <a:tailEnd type="none" w="med" len="med"/>
                    </a:lnR>
                    <a:lnT w="28575" cap="flat" cmpd="sng" algn="ctr">
                      <a:solidFill>
                        <a:srgbClr val="006666"/>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006666"/>
                    </a:solidFill>
                  </a:tcPr>
                </a:tc>
                <a:tc hMerge="1">
                  <a:txBody>
                    <a:bodyPr/>
                    <a:lstStyle/>
                    <a:p>
                      <a:pPr algn="ctr"/>
                      <a:endParaRPr lang="en-US" sz="1100" b="0" dirty="0">
                        <a:latin typeface="Arial" panose="020B0604020202020204" pitchFamily="34" charset="0"/>
                        <a:cs typeface="Arial" panose="020B0604020202020204" pitchFamily="34" charset="0"/>
                      </a:endParaRPr>
                    </a:p>
                  </a:txBody>
                  <a:tcPr anchor="ctr">
                    <a:solidFill>
                      <a:srgbClr val="002060"/>
                    </a:solidFill>
                  </a:tcPr>
                </a:tc>
                <a:extLst>
                  <a:ext uri="{0D108BD9-81ED-4DB2-BD59-A6C34878D82A}">
                    <a16:rowId xmlns:a16="http://schemas.microsoft.com/office/drawing/2014/main" val="2027024809"/>
                  </a:ext>
                </a:extLst>
              </a:tr>
              <a:tr h="197542">
                <a:tc vMerge="1">
                  <a:txBody>
                    <a:bodyPr/>
                    <a:lstStyle/>
                    <a:p>
                      <a:endParaRPr lang="en-US" sz="1100" dirty="0">
                        <a:latin typeface="Arial" panose="020B0604020202020204" pitchFamily="34" charset="0"/>
                        <a:cs typeface="Arial" panose="020B0604020202020204" pitchFamily="34" charset="0"/>
                      </a:endParaRPr>
                    </a:p>
                  </a:txBody>
                  <a:tcPr>
                    <a:solidFill>
                      <a:srgbClr val="002060"/>
                    </a:solidFill>
                  </a:tcPr>
                </a:tc>
                <a:tc>
                  <a:txBody>
                    <a:bodyPr/>
                    <a:lstStyle/>
                    <a:p>
                      <a:r>
                        <a:rPr kumimoji="0" lang="en-US" sz="11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Female</a:t>
                      </a:r>
                      <a:endParaRPr lang="en-US" sz="1100" b="0" dirty="0">
                        <a:latin typeface="Arial" panose="020B0604020202020204" pitchFamily="34" charset="0"/>
                        <a:cs typeface="Arial" panose="020B0604020202020204" pitchFamily="34" charset="0"/>
                      </a:endParaRPr>
                    </a:p>
                  </a:txBody>
                  <a:tcPr>
                    <a:lnL w="28575"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rgbClr val="006666"/>
                      </a:solidFill>
                      <a:prstDash val="solid"/>
                      <a:round/>
                      <a:headEnd type="none" w="med" len="med"/>
                      <a:tailEnd type="none" w="med" len="med"/>
                    </a:lnB>
                    <a:solidFill>
                      <a:srgbClr val="006666"/>
                    </a:solidFill>
                  </a:tcPr>
                </a:tc>
                <a:tc>
                  <a:txBody>
                    <a:bodyPr/>
                    <a:lstStyle/>
                    <a:p>
                      <a:r>
                        <a:rPr kumimoji="0" lang="en-US" sz="11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Male</a:t>
                      </a:r>
                      <a:endParaRPr lang="en-US" sz="1100" b="0" dirty="0">
                        <a:latin typeface="Arial" panose="020B0604020202020204" pitchFamily="34" charset="0"/>
                        <a:cs typeface="Arial" panose="020B0604020202020204" pitchFamily="34" charset="0"/>
                      </a:endParaRPr>
                    </a:p>
                  </a:txBody>
                  <a:tcPr>
                    <a:lnT w="28575" cap="flat" cmpd="sng" algn="ctr">
                      <a:solidFill>
                        <a:schemeClr val="bg1"/>
                      </a:solidFill>
                      <a:prstDash val="solid"/>
                      <a:round/>
                      <a:headEnd type="none" w="med" len="med"/>
                      <a:tailEnd type="none" w="med" len="med"/>
                    </a:lnT>
                    <a:lnB w="28575" cap="flat" cmpd="sng" algn="ctr">
                      <a:solidFill>
                        <a:srgbClr val="006666"/>
                      </a:solidFill>
                      <a:prstDash val="solid"/>
                      <a:round/>
                      <a:headEnd type="none" w="med" len="med"/>
                      <a:tailEnd type="none" w="med" len="med"/>
                    </a:lnB>
                    <a:solidFill>
                      <a:srgbClr val="006666"/>
                    </a:solidFill>
                  </a:tcPr>
                </a:tc>
                <a:tc>
                  <a:txBody>
                    <a:bodyPr/>
                    <a:lstStyle/>
                    <a:p>
                      <a:r>
                        <a:rPr kumimoji="0" lang="en-US" sz="11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Female</a:t>
                      </a:r>
                      <a:endParaRPr lang="en-US" sz="1100" b="0" dirty="0">
                        <a:latin typeface="Arial" panose="020B0604020202020204" pitchFamily="34" charset="0"/>
                        <a:cs typeface="Arial" panose="020B0604020202020204" pitchFamily="34" charset="0"/>
                      </a:endParaRPr>
                    </a:p>
                  </a:txBody>
                  <a:tcPr>
                    <a:lnT w="28575" cap="flat" cmpd="sng" algn="ctr">
                      <a:solidFill>
                        <a:schemeClr val="bg1"/>
                      </a:solidFill>
                      <a:prstDash val="solid"/>
                      <a:round/>
                      <a:headEnd type="none" w="med" len="med"/>
                      <a:tailEnd type="none" w="med" len="med"/>
                    </a:lnT>
                    <a:lnB w="28575" cap="flat" cmpd="sng" algn="ctr">
                      <a:solidFill>
                        <a:srgbClr val="006666"/>
                      </a:solidFill>
                      <a:prstDash val="solid"/>
                      <a:round/>
                      <a:headEnd type="none" w="med" len="med"/>
                      <a:tailEnd type="none" w="med" len="med"/>
                    </a:lnB>
                    <a:solidFill>
                      <a:srgbClr val="006666"/>
                    </a:solidFill>
                  </a:tcPr>
                </a:tc>
                <a:tc>
                  <a:txBody>
                    <a:bodyPr/>
                    <a:lstStyle/>
                    <a:p>
                      <a:r>
                        <a:rPr kumimoji="0" lang="en-US" sz="11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Male</a:t>
                      </a:r>
                      <a:endParaRPr lang="en-US" sz="1100" b="0" dirty="0">
                        <a:latin typeface="Arial" panose="020B0604020202020204" pitchFamily="34" charset="0"/>
                        <a:cs typeface="Arial" panose="020B0604020202020204" pitchFamily="34" charset="0"/>
                      </a:endParaRPr>
                    </a:p>
                  </a:txBody>
                  <a:tcPr>
                    <a:lnR w="28575" cap="flat" cmpd="sng" algn="ctr">
                      <a:solidFill>
                        <a:srgbClr val="006666"/>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rgbClr val="006666"/>
                      </a:solidFill>
                      <a:prstDash val="solid"/>
                      <a:round/>
                      <a:headEnd type="none" w="med" len="med"/>
                      <a:tailEnd type="none" w="med" len="med"/>
                    </a:lnB>
                    <a:solidFill>
                      <a:srgbClr val="006666"/>
                    </a:solidFill>
                  </a:tcPr>
                </a:tc>
                <a:extLst>
                  <a:ext uri="{0D108BD9-81ED-4DB2-BD59-A6C34878D82A}">
                    <a16:rowId xmlns:a16="http://schemas.microsoft.com/office/drawing/2014/main" val="1151743583"/>
                  </a:ext>
                </a:extLst>
              </a:tr>
              <a:tr h="268005">
                <a:tc>
                  <a:txBody>
                    <a:bodyPr/>
                    <a:lstStyle/>
                    <a:p>
                      <a:r>
                        <a:rPr lang="en-US" sz="1000" dirty="0">
                          <a:latin typeface="Arial" panose="020B0604020202020204" pitchFamily="34" charset="0"/>
                          <a:cs typeface="Arial" panose="020B0604020202020204" pitchFamily="34" charset="0"/>
                        </a:rPr>
                        <a:t>Head/ face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rgbClr val="006666"/>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000" b="1" dirty="0">
                          <a:latin typeface="Arial" panose="020B0604020202020204" pitchFamily="34" charset="0"/>
                          <a:cs typeface="Arial" panose="020B0604020202020204" pitchFamily="34" charset="0"/>
                        </a:rPr>
                        <a:t>9.8 – 27.7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rgbClr val="006666"/>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DEE"/>
                    </a:solidFill>
                  </a:tcPr>
                </a:tc>
                <a:tc>
                  <a:txBody>
                    <a:bodyPr/>
                    <a:lstStyle/>
                    <a:p>
                      <a:r>
                        <a:rPr lang="en-US" sz="1000" b="1" dirty="0">
                          <a:latin typeface="Arial" panose="020B0604020202020204" pitchFamily="34" charset="0"/>
                          <a:cs typeface="Arial" panose="020B0604020202020204" pitchFamily="34" charset="0"/>
                        </a:rPr>
                        <a:t>9.0 – 26.5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rgbClr val="006666"/>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DEE"/>
                    </a:solidFill>
                  </a:tcPr>
                </a:tc>
                <a:tc>
                  <a:txBody>
                    <a:bodyPr/>
                    <a:lstStyle/>
                    <a:p>
                      <a:r>
                        <a:rPr lang="en-US" sz="1000" b="1" dirty="0">
                          <a:latin typeface="Arial" panose="020B0604020202020204" pitchFamily="34" charset="0"/>
                          <a:cs typeface="Arial" panose="020B0604020202020204" pitchFamily="34" charset="0"/>
                        </a:rPr>
                        <a:t>7.4 – 19.2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rgbClr val="006666"/>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DEE"/>
                    </a:solidFill>
                  </a:tcPr>
                </a:tc>
                <a:tc>
                  <a:txBody>
                    <a:bodyPr/>
                    <a:lstStyle/>
                    <a:p>
                      <a:r>
                        <a:rPr lang="en-US" sz="1000" b="1" dirty="0">
                          <a:latin typeface="Arial" panose="020B0604020202020204" pitchFamily="34" charset="0"/>
                          <a:cs typeface="Arial" panose="020B0604020202020204" pitchFamily="34" charset="0"/>
                        </a:rPr>
                        <a:t>6.5 – 13.3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rgbClr val="006666"/>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DEE"/>
                    </a:solidFill>
                  </a:tcPr>
                </a:tc>
                <a:extLst>
                  <a:ext uri="{0D108BD9-81ED-4DB2-BD59-A6C34878D82A}">
                    <a16:rowId xmlns:a16="http://schemas.microsoft.com/office/drawing/2014/main" val="3926906003"/>
                  </a:ext>
                </a:extLst>
              </a:tr>
              <a:tr h="268005">
                <a:tc>
                  <a:txBody>
                    <a:bodyPr/>
                    <a:lstStyle/>
                    <a:p>
                      <a:r>
                        <a:rPr lang="en-US" sz="1000" dirty="0">
                          <a:latin typeface="Arial" panose="020B0604020202020204" pitchFamily="34" charset="0"/>
                          <a:cs typeface="Arial" panose="020B0604020202020204" pitchFamily="34" charset="0"/>
                        </a:rPr>
                        <a:t>Neck</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000" dirty="0">
                          <a:latin typeface="Arial" panose="020B0604020202020204" pitchFamily="34" charset="0"/>
                          <a:cs typeface="Arial" panose="020B0604020202020204" pitchFamily="34" charset="0"/>
                        </a:rPr>
                        <a:t>0.3 – 0.8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000" dirty="0">
                          <a:latin typeface="Arial" panose="020B0604020202020204" pitchFamily="34" charset="0"/>
                          <a:cs typeface="Arial" panose="020B0604020202020204" pitchFamily="34" charset="0"/>
                        </a:rPr>
                        <a:t>0.8 – 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000" dirty="0">
                          <a:latin typeface="Arial" panose="020B0604020202020204" pitchFamily="34" charset="0"/>
                          <a:cs typeface="Arial" panose="020B0604020202020204" pitchFamily="34" charset="0"/>
                        </a:rPr>
                        <a:t>0.5 – 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000" dirty="0">
                          <a:latin typeface="Arial" panose="020B0604020202020204" pitchFamily="34" charset="0"/>
                          <a:cs typeface="Arial" panose="020B0604020202020204" pitchFamily="34" charset="0"/>
                        </a:rPr>
                        <a:t>0.5 – 0.4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81523885"/>
                  </a:ext>
                </a:extLst>
              </a:tr>
              <a:tr h="268005">
                <a:tc>
                  <a:txBody>
                    <a:bodyPr/>
                    <a:lstStyle/>
                    <a:p>
                      <a:r>
                        <a:rPr lang="en-US" sz="1000" dirty="0">
                          <a:latin typeface="Arial" panose="020B0604020202020204" pitchFamily="34" charset="0"/>
                          <a:cs typeface="Arial" panose="020B0604020202020204" pitchFamily="34" charset="0"/>
                        </a:rPr>
                        <a:t>Shoulder/ clavicle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000" dirty="0">
                          <a:latin typeface="Arial" panose="020B0604020202020204" pitchFamily="34" charset="0"/>
                          <a:cs typeface="Arial" panose="020B0604020202020204" pitchFamily="34" charset="0"/>
                        </a:rPr>
                        <a:t>1.9 – 1.7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000" dirty="0">
                          <a:latin typeface="Arial" panose="020B0604020202020204" pitchFamily="34" charset="0"/>
                          <a:cs typeface="Arial" panose="020B0604020202020204" pitchFamily="34" charset="0"/>
                        </a:rPr>
                        <a:t>2.4 – 4.0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000" dirty="0">
                          <a:latin typeface="Arial" panose="020B0604020202020204" pitchFamily="34" charset="0"/>
                          <a:cs typeface="Arial" panose="020B0604020202020204" pitchFamily="34" charset="0"/>
                        </a:rPr>
                        <a:t>1.6 – 2.9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000" dirty="0">
                          <a:latin typeface="Arial" panose="020B0604020202020204" pitchFamily="34" charset="0"/>
                          <a:cs typeface="Arial" panose="020B0604020202020204" pitchFamily="34" charset="0"/>
                        </a:rPr>
                        <a:t>2.1 – 4.0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34042821"/>
                  </a:ext>
                </a:extLst>
              </a:tr>
              <a:tr h="268005">
                <a:tc>
                  <a:txBody>
                    <a:bodyPr/>
                    <a:lstStyle/>
                    <a:p>
                      <a:r>
                        <a:rPr lang="en-US" sz="1000" dirty="0">
                          <a:latin typeface="Arial" panose="020B0604020202020204" pitchFamily="34" charset="0"/>
                          <a:cs typeface="Arial" panose="020B0604020202020204" pitchFamily="34" charset="0"/>
                        </a:rPr>
                        <a:t>Arm/ elbow</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000" dirty="0">
                          <a:latin typeface="Arial" panose="020B0604020202020204" pitchFamily="34" charset="0"/>
                          <a:cs typeface="Arial" panose="020B0604020202020204" pitchFamily="34" charset="0"/>
                        </a:rPr>
                        <a:t>1.1 – 1.4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000" dirty="0">
                          <a:latin typeface="Arial" panose="020B0604020202020204" pitchFamily="34" charset="0"/>
                          <a:cs typeface="Arial" panose="020B0604020202020204" pitchFamily="34" charset="0"/>
                        </a:rPr>
                        <a:t>1.3 – 1.5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000" dirty="0">
                          <a:latin typeface="Arial" panose="020B0604020202020204" pitchFamily="34" charset="0"/>
                          <a:cs typeface="Arial" panose="020B0604020202020204" pitchFamily="34" charset="0"/>
                        </a:rPr>
                        <a:t>0.8 – 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000" dirty="0">
                          <a:latin typeface="Arial" panose="020B0604020202020204" pitchFamily="34" charset="0"/>
                          <a:cs typeface="Arial" panose="020B0604020202020204" pitchFamily="34" charset="0"/>
                        </a:rPr>
                        <a:t>0.4 – 0.7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77337478"/>
                  </a:ext>
                </a:extLst>
              </a:tr>
              <a:tr h="268005">
                <a:tc>
                  <a:txBody>
                    <a:bodyPr/>
                    <a:lstStyle/>
                    <a:p>
                      <a:r>
                        <a:rPr lang="en-US" sz="1000" dirty="0">
                          <a:latin typeface="Arial" panose="020B0604020202020204" pitchFamily="34" charset="0"/>
                          <a:cs typeface="Arial" panose="020B0604020202020204" pitchFamily="34" charset="0"/>
                        </a:rPr>
                        <a:t>Hand/ wrist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000" dirty="0">
                          <a:latin typeface="Arial" panose="020B0604020202020204" pitchFamily="34" charset="0"/>
                          <a:cs typeface="Arial" panose="020B0604020202020204" pitchFamily="34" charset="0"/>
                        </a:rPr>
                        <a:t>3.3 – 3.8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000" dirty="0">
                          <a:latin typeface="Arial" panose="020B0604020202020204" pitchFamily="34" charset="0"/>
                          <a:cs typeface="Arial" panose="020B0604020202020204" pitchFamily="34" charset="0"/>
                        </a:rPr>
                        <a:t>5.5 – 4.7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000" dirty="0">
                          <a:latin typeface="Arial" panose="020B0604020202020204" pitchFamily="34" charset="0"/>
                          <a:cs typeface="Arial" panose="020B0604020202020204" pitchFamily="34" charset="0"/>
                        </a:rPr>
                        <a:t>1.8 – 2.5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000" dirty="0">
                          <a:latin typeface="Arial" panose="020B0604020202020204" pitchFamily="34" charset="0"/>
                          <a:cs typeface="Arial" panose="020B0604020202020204" pitchFamily="34" charset="0"/>
                        </a:rPr>
                        <a:t>2.6 – 2.2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76221525"/>
                  </a:ext>
                </a:extLst>
              </a:tr>
              <a:tr h="268005">
                <a:tc>
                  <a:txBody>
                    <a:bodyPr/>
                    <a:lstStyle/>
                    <a:p>
                      <a:r>
                        <a:rPr lang="en-US" sz="1000" dirty="0">
                          <a:latin typeface="Arial" panose="020B0604020202020204" pitchFamily="34" charset="0"/>
                          <a:cs typeface="Arial" panose="020B0604020202020204" pitchFamily="34" charset="0"/>
                        </a:rPr>
                        <a:t>Trunk</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000" dirty="0">
                          <a:latin typeface="Arial" panose="020B0604020202020204" pitchFamily="34" charset="0"/>
                          <a:cs typeface="Arial" panose="020B0604020202020204" pitchFamily="34" charset="0"/>
                        </a:rPr>
                        <a:t>3.6 – 2.7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000" dirty="0">
                          <a:latin typeface="Arial" panose="020B0604020202020204" pitchFamily="34" charset="0"/>
                          <a:cs typeface="Arial" panose="020B0604020202020204" pitchFamily="34" charset="0"/>
                        </a:rPr>
                        <a:t>5.4 – 4.5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000" dirty="0">
                          <a:latin typeface="Arial" panose="020B0604020202020204" pitchFamily="34" charset="0"/>
                          <a:cs typeface="Arial" panose="020B0604020202020204" pitchFamily="34" charset="0"/>
                        </a:rPr>
                        <a:t>5.9 – 4.7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000" dirty="0">
                          <a:latin typeface="Arial" panose="020B0604020202020204" pitchFamily="34" charset="0"/>
                          <a:cs typeface="Arial" panose="020B0604020202020204" pitchFamily="34" charset="0"/>
                        </a:rPr>
                        <a:t>5.1 – 4.8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8935199"/>
                  </a:ext>
                </a:extLst>
              </a:tr>
              <a:tr h="268005">
                <a:tc>
                  <a:txBody>
                    <a:bodyPr/>
                    <a:lstStyle/>
                    <a:p>
                      <a:r>
                        <a:rPr lang="en-US" sz="1000" dirty="0">
                          <a:latin typeface="Arial" panose="020B0604020202020204" pitchFamily="34" charset="0"/>
                          <a:cs typeface="Arial" panose="020B0604020202020204" pitchFamily="34" charset="0"/>
                        </a:rPr>
                        <a:t>Hip/ thigh/ upper leg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000" b="1" dirty="0">
                          <a:latin typeface="Arial" panose="020B0604020202020204" pitchFamily="34" charset="0"/>
                          <a:cs typeface="Arial" panose="020B0604020202020204" pitchFamily="34" charset="0"/>
                        </a:rPr>
                        <a:t>21.4 – 9.5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DEE"/>
                    </a:solidFill>
                  </a:tcPr>
                </a:tc>
                <a:tc>
                  <a:txBody>
                    <a:bodyPr/>
                    <a:lstStyle/>
                    <a:p>
                      <a:r>
                        <a:rPr lang="en-US" sz="1000" b="1" dirty="0">
                          <a:latin typeface="Arial" panose="020B0604020202020204" pitchFamily="34" charset="0"/>
                          <a:cs typeface="Arial" panose="020B0604020202020204" pitchFamily="34" charset="0"/>
                        </a:rPr>
                        <a:t>25.6 – 12.3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DEE"/>
                    </a:solidFill>
                  </a:tcPr>
                </a:tc>
                <a:tc>
                  <a:txBody>
                    <a:bodyPr/>
                    <a:lstStyle/>
                    <a:p>
                      <a:r>
                        <a:rPr lang="en-US" sz="1000" b="1" dirty="0">
                          <a:latin typeface="Arial" panose="020B0604020202020204" pitchFamily="34" charset="0"/>
                          <a:cs typeface="Arial" panose="020B0604020202020204" pitchFamily="34" charset="0"/>
                        </a:rPr>
                        <a:t>29.9 – 15.1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DEE"/>
                    </a:solidFill>
                  </a:tcPr>
                </a:tc>
                <a:tc>
                  <a:txBody>
                    <a:bodyPr/>
                    <a:lstStyle/>
                    <a:p>
                      <a:r>
                        <a:rPr lang="en-US" sz="1000" b="1" dirty="0">
                          <a:latin typeface="Arial" panose="020B0604020202020204" pitchFamily="34" charset="0"/>
                          <a:cs typeface="Arial" panose="020B0604020202020204" pitchFamily="34" charset="0"/>
                        </a:rPr>
                        <a:t>31.3 – 25.2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DEE"/>
                    </a:solidFill>
                  </a:tcPr>
                </a:tc>
                <a:extLst>
                  <a:ext uri="{0D108BD9-81ED-4DB2-BD59-A6C34878D82A}">
                    <a16:rowId xmlns:a16="http://schemas.microsoft.com/office/drawing/2014/main" val="4293401214"/>
                  </a:ext>
                </a:extLst>
              </a:tr>
              <a:tr h="268005">
                <a:tc>
                  <a:txBody>
                    <a:bodyPr/>
                    <a:lstStyle/>
                    <a:p>
                      <a:r>
                        <a:rPr lang="en-US" sz="1000" dirty="0">
                          <a:latin typeface="Arial" panose="020B0604020202020204" pitchFamily="34" charset="0"/>
                          <a:cs typeface="Arial" panose="020B0604020202020204" pitchFamily="34" charset="0"/>
                        </a:rPr>
                        <a:t>Knee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000" b="1" dirty="0">
                          <a:latin typeface="Arial" panose="020B0604020202020204" pitchFamily="34" charset="0"/>
                          <a:cs typeface="Arial" panose="020B0604020202020204" pitchFamily="34" charset="0"/>
                        </a:rPr>
                        <a:t>15.2 – 21.8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DEE"/>
                    </a:solidFill>
                  </a:tcPr>
                </a:tc>
                <a:tc>
                  <a:txBody>
                    <a:bodyPr/>
                    <a:lstStyle/>
                    <a:p>
                      <a:r>
                        <a:rPr lang="en-US" sz="1000" b="1" dirty="0">
                          <a:latin typeface="Arial" panose="020B0604020202020204" pitchFamily="34" charset="0"/>
                          <a:cs typeface="Arial" panose="020B0604020202020204" pitchFamily="34" charset="0"/>
                        </a:rPr>
                        <a:t>14.5 – 13.8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DEE"/>
                    </a:solidFill>
                  </a:tcPr>
                </a:tc>
                <a:tc>
                  <a:txBody>
                    <a:bodyPr/>
                    <a:lstStyle/>
                    <a:p>
                      <a:r>
                        <a:rPr lang="en-US" sz="1000" b="1" dirty="0">
                          <a:latin typeface="Arial" panose="020B0604020202020204" pitchFamily="34" charset="0"/>
                          <a:cs typeface="Arial" panose="020B0604020202020204" pitchFamily="34" charset="0"/>
                        </a:rPr>
                        <a:t>15.4 – 18.0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DEE"/>
                    </a:solidFill>
                  </a:tcPr>
                </a:tc>
                <a:tc>
                  <a:txBody>
                    <a:bodyPr/>
                    <a:lstStyle/>
                    <a:p>
                      <a:r>
                        <a:rPr lang="en-US" sz="1000" b="1" dirty="0">
                          <a:latin typeface="Arial" panose="020B0604020202020204" pitchFamily="34" charset="0"/>
                          <a:cs typeface="Arial" panose="020B0604020202020204" pitchFamily="34" charset="0"/>
                        </a:rPr>
                        <a:t>12.0 – 11.8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DEE"/>
                    </a:solidFill>
                  </a:tcPr>
                </a:tc>
                <a:extLst>
                  <a:ext uri="{0D108BD9-81ED-4DB2-BD59-A6C34878D82A}">
                    <a16:rowId xmlns:a16="http://schemas.microsoft.com/office/drawing/2014/main" val="2978486694"/>
                  </a:ext>
                </a:extLst>
              </a:tr>
              <a:tr h="268005">
                <a:tc>
                  <a:txBody>
                    <a:bodyPr/>
                    <a:lstStyle/>
                    <a:p>
                      <a:r>
                        <a:rPr lang="en-US" sz="1000" dirty="0">
                          <a:latin typeface="Arial" panose="020B0604020202020204" pitchFamily="34" charset="0"/>
                          <a:cs typeface="Arial" panose="020B0604020202020204" pitchFamily="34" charset="0"/>
                        </a:rPr>
                        <a:t>Leg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000" dirty="0">
                          <a:latin typeface="Arial" panose="020B0604020202020204" pitchFamily="34" charset="0"/>
                          <a:cs typeface="Arial" panose="020B0604020202020204" pitchFamily="34" charset="0"/>
                        </a:rPr>
                        <a:t>10.0 – 5.3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000" dirty="0">
                          <a:latin typeface="Arial" panose="020B0604020202020204" pitchFamily="34" charset="0"/>
                          <a:cs typeface="Arial" panose="020B0604020202020204" pitchFamily="34" charset="0"/>
                        </a:rPr>
                        <a:t>8.7 – 7.4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000" dirty="0">
                          <a:latin typeface="Arial" panose="020B0604020202020204" pitchFamily="34" charset="0"/>
                          <a:cs typeface="Arial" panose="020B0604020202020204" pitchFamily="34" charset="0"/>
                        </a:rPr>
                        <a:t>8.4 – 7.3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000" dirty="0">
                          <a:latin typeface="Arial" panose="020B0604020202020204" pitchFamily="34" charset="0"/>
                          <a:cs typeface="Arial" panose="020B0604020202020204" pitchFamily="34" charset="0"/>
                        </a:rPr>
                        <a:t>7.9 – 8.8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9727284"/>
                  </a:ext>
                </a:extLst>
              </a:tr>
              <a:tr h="268005">
                <a:tc>
                  <a:txBody>
                    <a:bodyPr/>
                    <a:lstStyle/>
                    <a:p>
                      <a:r>
                        <a:rPr lang="en-US" sz="1000" dirty="0">
                          <a:latin typeface="Arial" panose="020B0604020202020204" pitchFamily="34" charset="0"/>
                          <a:cs typeface="Arial" panose="020B0604020202020204" pitchFamily="34" charset="0"/>
                        </a:rPr>
                        <a:t>Ankle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000" b="1" dirty="0">
                          <a:latin typeface="Arial" panose="020B0604020202020204" pitchFamily="34" charset="0"/>
                          <a:cs typeface="Arial" panose="020B0604020202020204" pitchFamily="34" charset="0"/>
                        </a:rPr>
                        <a:t>24.7 – 20.3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DEE"/>
                    </a:solidFill>
                  </a:tcPr>
                </a:tc>
                <a:tc>
                  <a:txBody>
                    <a:bodyPr/>
                    <a:lstStyle/>
                    <a:p>
                      <a:r>
                        <a:rPr lang="en-US" sz="1000" b="1" dirty="0">
                          <a:latin typeface="Arial" panose="020B0604020202020204" pitchFamily="34" charset="0"/>
                          <a:cs typeface="Arial" panose="020B0604020202020204" pitchFamily="34" charset="0"/>
                        </a:rPr>
                        <a:t>17.3 – 18.3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DEE"/>
                    </a:solidFill>
                  </a:tcPr>
                </a:tc>
                <a:tc>
                  <a:txBody>
                    <a:bodyPr/>
                    <a:lstStyle/>
                    <a:p>
                      <a:r>
                        <a:rPr lang="en-US" sz="1000" b="1" dirty="0">
                          <a:latin typeface="Arial" panose="020B0604020202020204" pitchFamily="34" charset="0"/>
                          <a:cs typeface="Arial" panose="020B0604020202020204" pitchFamily="34" charset="0"/>
                        </a:rPr>
                        <a:t>16.6 – 21.2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DEE"/>
                    </a:solidFill>
                  </a:tcPr>
                </a:tc>
                <a:tc>
                  <a:txBody>
                    <a:bodyPr/>
                    <a:lstStyle/>
                    <a:p>
                      <a:r>
                        <a:rPr lang="en-US" sz="1000" b="1" dirty="0">
                          <a:latin typeface="Arial" panose="020B0604020202020204" pitchFamily="34" charset="0"/>
                          <a:cs typeface="Arial" panose="020B0604020202020204" pitchFamily="34" charset="0"/>
                        </a:rPr>
                        <a:t>19.0 – 18.9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DEE"/>
                    </a:solidFill>
                  </a:tcPr>
                </a:tc>
                <a:extLst>
                  <a:ext uri="{0D108BD9-81ED-4DB2-BD59-A6C34878D82A}">
                    <a16:rowId xmlns:a16="http://schemas.microsoft.com/office/drawing/2014/main" val="1557044544"/>
                  </a:ext>
                </a:extLst>
              </a:tr>
              <a:tr h="268005">
                <a:tc>
                  <a:txBody>
                    <a:bodyPr/>
                    <a:lstStyle/>
                    <a:p>
                      <a:r>
                        <a:rPr lang="en-US" sz="1000" dirty="0">
                          <a:latin typeface="Arial" panose="020B0604020202020204" pitchFamily="34" charset="0"/>
                          <a:cs typeface="Arial" panose="020B0604020202020204" pitchFamily="34" charset="0"/>
                        </a:rPr>
                        <a:t>Foot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000" dirty="0">
                          <a:latin typeface="Arial" panose="020B0604020202020204" pitchFamily="34" charset="0"/>
                          <a:cs typeface="Arial" panose="020B0604020202020204" pitchFamily="34" charset="0"/>
                        </a:rPr>
                        <a:t>7.5 – 4.5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000" dirty="0">
                          <a:latin typeface="Arial" panose="020B0604020202020204" pitchFamily="34" charset="0"/>
                          <a:cs typeface="Arial" panose="020B0604020202020204" pitchFamily="34" charset="0"/>
                        </a:rPr>
                        <a:t>8.6 – 5.9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000" dirty="0">
                          <a:latin typeface="Arial" panose="020B0604020202020204" pitchFamily="34" charset="0"/>
                          <a:cs typeface="Arial" panose="020B0604020202020204" pitchFamily="34" charset="0"/>
                        </a:rPr>
                        <a:t>7.7 – 5.6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000" dirty="0">
                          <a:latin typeface="Arial" panose="020B0604020202020204" pitchFamily="34" charset="0"/>
                          <a:cs typeface="Arial" panose="020B0604020202020204" pitchFamily="34" charset="0"/>
                        </a:rPr>
                        <a:t>8.4 – 9.1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43802151"/>
                  </a:ext>
                </a:extLst>
              </a:tr>
              <a:tr h="268005">
                <a:tc>
                  <a:txBody>
                    <a:bodyPr/>
                    <a:lstStyle/>
                    <a:p>
                      <a:r>
                        <a:rPr lang="en-US" sz="1000" dirty="0">
                          <a:latin typeface="Arial" panose="020B0604020202020204" pitchFamily="34" charset="0"/>
                          <a:cs typeface="Arial" panose="020B0604020202020204" pitchFamily="34" charset="0"/>
                        </a:rPr>
                        <a:t>Other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000" dirty="0">
                          <a:latin typeface="Arial" panose="020B0604020202020204" pitchFamily="34" charset="0"/>
                          <a:cs typeface="Arial" panose="020B0604020202020204" pitchFamily="34" charset="0"/>
                        </a:rPr>
                        <a:t>1.1 – 0.3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000" dirty="0">
                          <a:latin typeface="Arial" panose="020B0604020202020204" pitchFamily="34" charset="0"/>
                          <a:cs typeface="Arial" panose="020B0604020202020204" pitchFamily="34" charset="0"/>
                        </a:rPr>
                        <a:t>1.0 – 0.7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000" dirty="0">
                          <a:latin typeface="Arial" panose="020B0604020202020204" pitchFamily="34" charset="0"/>
                          <a:cs typeface="Arial" panose="020B0604020202020204" pitchFamily="34" charset="0"/>
                        </a:rPr>
                        <a:t>3.9 – 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000" dirty="0">
                          <a:latin typeface="Arial" panose="020B0604020202020204" pitchFamily="34" charset="0"/>
                          <a:cs typeface="Arial" panose="020B0604020202020204" pitchFamily="34" charset="0"/>
                        </a:rPr>
                        <a:t>4.3 – 0.8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12434116"/>
                  </a:ext>
                </a:extLst>
              </a:tr>
            </a:tbl>
          </a:graphicData>
        </a:graphic>
      </p:graphicFrame>
      <p:sp>
        <p:nvSpPr>
          <p:cNvPr id="8" name="Title 1">
            <a:extLst>
              <a:ext uri="{FF2B5EF4-FFF2-40B4-BE49-F238E27FC236}">
                <a16:creationId xmlns:a16="http://schemas.microsoft.com/office/drawing/2014/main" id="{01F87876-AE95-B5D9-FD6C-408F683E94BB}"/>
              </a:ext>
            </a:extLst>
          </p:cNvPr>
          <p:cNvSpPr txBox="1">
            <a:spLocks/>
          </p:cNvSpPr>
          <p:nvPr/>
        </p:nvSpPr>
        <p:spPr>
          <a:xfrm>
            <a:off x="533270" y="230832"/>
            <a:ext cx="5915025" cy="569495"/>
          </a:xfrm>
          <a:prstGeom prst="rect">
            <a:avLst/>
          </a:prstGeom>
        </p:spPr>
        <p:txBody>
          <a:bodyP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en-US" sz="1500" b="1" dirty="0">
                <a:latin typeface="Arial" panose="020B0604020202020204" pitchFamily="34" charset="0"/>
                <a:cs typeface="Arial" panose="020B0604020202020204" pitchFamily="34" charset="0"/>
              </a:rPr>
              <a:t>Specific Injury Prevalence by Sex and Experience Level</a:t>
            </a:r>
          </a:p>
          <a:p>
            <a:pPr algn="ctr"/>
            <a:r>
              <a:rPr lang="en-US" sz="1100" dirty="0">
                <a:latin typeface="Arial" panose="020B0604020202020204" pitchFamily="34" charset="0"/>
                <a:cs typeface="Arial" panose="020B0604020202020204" pitchFamily="34" charset="0"/>
              </a:rPr>
              <a:t>% Injury ranges are for practice and competition, respectively</a:t>
            </a:r>
          </a:p>
        </p:txBody>
      </p:sp>
      <p:sp>
        <p:nvSpPr>
          <p:cNvPr id="9" name="Rectangle 8">
            <a:extLst>
              <a:ext uri="{FF2B5EF4-FFF2-40B4-BE49-F238E27FC236}">
                <a16:creationId xmlns:a16="http://schemas.microsoft.com/office/drawing/2014/main" id="{5FC20BFB-F18A-21E6-EEB7-84F98B28446A}"/>
              </a:ext>
            </a:extLst>
          </p:cNvPr>
          <p:cNvSpPr/>
          <p:nvPr/>
        </p:nvSpPr>
        <p:spPr>
          <a:xfrm>
            <a:off x="397392" y="5275719"/>
            <a:ext cx="5964798" cy="2631490"/>
          </a:xfrm>
          <a:prstGeom prst="rect">
            <a:avLst/>
          </a:prstGeom>
          <a:gradFill>
            <a:gsLst>
              <a:gs pos="0">
                <a:schemeClr val="accent1">
                  <a:lumMod val="5000"/>
                  <a:lumOff val="95000"/>
                </a:schemeClr>
              </a:gs>
              <a:gs pos="0">
                <a:schemeClr val="accent1">
                  <a:lumMod val="45000"/>
                  <a:lumOff val="55000"/>
                </a:schemeClr>
              </a:gs>
              <a:gs pos="100000">
                <a:schemeClr val="accent6">
                  <a:lumMod val="60000"/>
                  <a:lumOff val="40000"/>
                </a:schemeClr>
              </a:gs>
              <a:gs pos="40000">
                <a:schemeClr val="accent1">
                  <a:lumMod val="30000"/>
                  <a:lumOff val="70000"/>
                </a:schemeClr>
              </a:gs>
            </a:gsLst>
            <a:lin ang="54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a:extLst>
              <a:ext uri="{FF2B5EF4-FFF2-40B4-BE49-F238E27FC236}">
                <a16:creationId xmlns:a16="http://schemas.microsoft.com/office/drawing/2014/main" id="{25D2DA01-C15C-151B-C3D9-694F1C6E3338}"/>
              </a:ext>
            </a:extLst>
          </p:cNvPr>
          <p:cNvSpPr txBox="1"/>
          <p:nvPr/>
        </p:nvSpPr>
        <p:spPr>
          <a:xfrm>
            <a:off x="2640964" y="4849409"/>
            <a:ext cx="1576072" cy="307777"/>
          </a:xfrm>
          <a:prstGeom prst="rect">
            <a:avLst/>
          </a:prstGeom>
          <a:noFill/>
        </p:spPr>
        <p:txBody>
          <a:bodyPr wrap="none" rtlCol="0">
            <a:spAutoFit/>
          </a:bodyPr>
          <a:lstStyle/>
          <a:p>
            <a:r>
              <a:rPr lang="en-US" sz="1400" b="1" dirty="0">
                <a:latin typeface="Arial" panose="020B0604020202020204" pitchFamily="34" charset="0"/>
                <a:cs typeface="Arial" panose="020B0604020202020204" pitchFamily="34" charset="0"/>
              </a:rPr>
              <a:t>Did you know …</a:t>
            </a:r>
          </a:p>
        </p:txBody>
      </p:sp>
      <p:sp>
        <p:nvSpPr>
          <p:cNvPr id="11" name="TextBox 10">
            <a:extLst>
              <a:ext uri="{FF2B5EF4-FFF2-40B4-BE49-F238E27FC236}">
                <a16:creationId xmlns:a16="http://schemas.microsoft.com/office/drawing/2014/main" id="{89383113-8D52-0A78-7B84-7D5D9EACFF16}"/>
              </a:ext>
            </a:extLst>
          </p:cNvPr>
          <p:cNvSpPr txBox="1"/>
          <p:nvPr/>
        </p:nvSpPr>
        <p:spPr>
          <a:xfrm>
            <a:off x="495811" y="5341508"/>
            <a:ext cx="3721225" cy="2631490"/>
          </a:xfrm>
          <a:prstGeom prst="rect">
            <a:avLst/>
          </a:prstGeom>
          <a:noFill/>
        </p:spPr>
        <p:txBody>
          <a:bodyPr wrap="square" rtlCol="0">
            <a:spAutoFit/>
          </a:bodyPr>
          <a:lstStyle/>
          <a:p>
            <a:r>
              <a:rPr lang="en-US" sz="1100" dirty="0">
                <a:latin typeface="Arial" panose="020B0604020202020204" pitchFamily="34" charset="0"/>
                <a:cs typeface="Arial" panose="020B0604020202020204" pitchFamily="34" charset="0"/>
              </a:rPr>
              <a:t>The three most common soccer injury types are </a:t>
            </a:r>
            <a:r>
              <a:rPr lang="en-US" sz="1100" b="1" dirty="0">
                <a:latin typeface="Arial" panose="020B0604020202020204" pitchFamily="34" charset="0"/>
                <a:cs typeface="Arial" panose="020B0604020202020204" pitchFamily="34" charset="0"/>
              </a:rPr>
              <a:t>sprains/strains</a:t>
            </a:r>
            <a:r>
              <a:rPr lang="en-US" sz="1100" dirty="0">
                <a:latin typeface="Arial" panose="020B0604020202020204" pitchFamily="34" charset="0"/>
                <a:cs typeface="Arial" panose="020B0604020202020204" pitchFamily="34" charset="0"/>
              </a:rPr>
              <a:t>, </a:t>
            </a:r>
            <a:r>
              <a:rPr lang="en-US" sz="1100" b="1" dirty="0">
                <a:latin typeface="Arial" panose="020B0604020202020204" pitchFamily="34" charset="0"/>
                <a:cs typeface="Arial" panose="020B0604020202020204" pitchFamily="34" charset="0"/>
              </a:rPr>
              <a:t>bone fractures </a:t>
            </a:r>
            <a:r>
              <a:rPr lang="en-US" sz="1100" dirty="0">
                <a:latin typeface="Arial" panose="020B0604020202020204" pitchFamily="34" charset="0"/>
                <a:cs typeface="Arial" panose="020B0604020202020204" pitchFamily="34" charset="0"/>
              </a:rPr>
              <a:t>and </a:t>
            </a:r>
            <a:r>
              <a:rPr lang="en-US" sz="1100" b="1" dirty="0">
                <a:latin typeface="Arial" panose="020B0604020202020204" pitchFamily="34" charset="0"/>
                <a:cs typeface="Arial" panose="020B0604020202020204" pitchFamily="34" charset="0"/>
              </a:rPr>
              <a:t>contusions</a:t>
            </a:r>
          </a:p>
          <a:p>
            <a:endParaRPr lang="en-US" sz="1100" dirty="0">
              <a:latin typeface="Arial" panose="020B0604020202020204" pitchFamily="34" charset="0"/>
              <a:cs typeface="Arial" panose="020B0604020202020204" pitchFamily="34" charset="0"/>
            </a:endParaRPr>
          </a:p>
          <a:p>
            <a:r>
              <a:rPr lang="en-US" sz="1100" b="1" dirty="0">
                <a:latin typeface="Arial" panose="020B0604020202020204" pitchFamily="34" charset="0"/>
                <a:cs typeface="Arial" panose="020B0604020202020204" pitchFamily="34" charset="0"/>
              </a:rPr>
              <a:t>Competition ↑ injury rates </a:t>
            </a:r>
            <a:r>
              <a:rPr lang="en-US" sz="1100" dirty="0">
                <a:latin typeface="Arial" panose="020B0604020202020204" pitchFamily="34" charset="0"/>
                <a:cs typeface="Arial" panose="020B0604020202020204" pitchFamily="34" charset="0"/>
              </a:rPr>
              <a:t>compared to practice:</a:t>
            </a:r>
          </a:p>
          <a:p>
            <a:pPr marL="171450" indent="-171450">
              <a:buFont typeface="Arial" panose="020B0604020202020204" pitchFamily="34" charset="0"/>
              <a:buChar char="•"/>
            </a:pPr>
            <a:r>
              <a:rPr lang="en-US" sz="1100" dirty="0">
                <a:latin typeface="Arial" panose="020B0604020202020204" pitchFamily="34" charset="0"/>
                <a:cs typeface="Arial" panose="020B0604020202020204" pitchFamily="34" charset="0"/>
              </a:rPr>
              <a:t>Contact with another player ↑ 7-9 times in males, and 8-14 times in females</a:t>
            </a:r>
          </a:p>
          <a:p>
            <a:pPr marL="171450" indent="-171450">
              <a:buFont typeface="Arial" panose="020B0604020202020204" pitchFamily="34" charset="0"/>
              <a:buChar char="•"/>
            </a:pPr>
            <a:r>
              <a:rPr lang="en-US" sz="1100" dirty="0">
                <a:latin typeface="Arial" panose="020B0604020202020204" pitchFamily="34" charset="0"/>
                <a:cs typeface="Arial" panose="020B0604020202020204" pitchFamily="34" charset="0"/>
              </a:rPr>
              <a:t>Contact with the ground ↑ 3.5 - 4 times in males, and 4 -4.4 times in females</a:t>
            </a:r>
          </a:p>
          <a:p>
            <a:pPr marL="171450" indent="-171450">
              <a:buFont typeface="Arial" panose="020B0604020202020204" pitchFamily="34" charset="0"/>
              <a:buChar char="•"/>
            </a:pPr>
            <a:endParaRPr lang="en-US" sz="1100" dirty="0">
              <a:latin typeface="Arial" panose="020B0604020202020204" pitchFamily="34" charset="0"/>
              <a:cs typeface="Arial" panose="020B0604020202020204" pitchFamily="34" charset="0"/>
            </a:endParaRPr>
          </a:p>
          <a:p>
            <a:r>
              <a:rPr lang="en-US" sz="1100" dirty="0">
                <a:latin typeface="Arial" panose="020B0604020202020204" pitchFamily="34" charset="0"/>
                <a:cs typeface="Arial" panose="020B0604020202020204" pitchFamily="34" charset="0"/>
              </a:rPr>
              <a:t>Females have &gt;10 times greater injury risk when defending in competition versus practice!</a:t>
            </a:r>
          </a:p>
          <a:p>
            <a:endParaRPr lang="en-US" sz="1100" dirty="0">
              <a:latin typeface="Arial" panose="020B0604020202020204" pitchFamily="34" charset="0"/>
              <a:cs typeface="Arial" panose="020B0604020202020204" pitchFamily="34" charset="0"/>
            </a:endParaRPr>
          </a:p>
          <a:p>
            <a:r>
              <a:rPr lang="en-US" sz="1100" dirty="0">
                <a:latin typeface="Arial" panose="020B0604020202020204" pitchFamily="34" charset="0"/>
                <a:cs typeface="Arial" panose="020B0604020202020204" pitchFamily="34" charset="0"/>
              </a:rPr>
              <a:t>Males have 7 times the injury risk when heading a ball </a:t>
            </a:r>
            <a:br>
              <a:rPr lang="en-US" sz="1100" dirty="0">
                <a:latin typeface="Arial" panose="020B0604020202020204" pitchFamily="34" charset="0"/>
                <a:cs typeface="Arial" panose="020B0604020202020204" pitchFamily="34" charset="0"/>
              </a:rPr>
            </a:br>
            <a:r>
              <a:rPr lang="en-US" sz="1100" dirty="0">
                <a:latin typeface="Arial" panose="020B0604020202020204" pitchFamily="34" charset="0"/>
                <a:cs typeface="Arial" panose="020B0604020202020204" pitchFamily="34" charset="0"/>
              </a:rPr>
              <a:t>in games versus practice!</a:t>
            </a:r>
          </a:p>
          <a:p>
            <a:endParaRPr lang="en-US" sz="1100" dirty="0">
              <a:latin typeface="Arial" panose="020B0604020202020204" pitchFamily="34" charset="0"/>
              <a:cs typeface="Arial" panose="020B0604020202020204" pitchFamily="34" charset="0"/>
            </a:endParaRPr>
          </a:p>
        </p:txBody>
      </p:sp>
      <p:pic>
        <p:nvPicPr>
          <p:cNvPr id="1026" name="Picture 2" descr="FREE Football Goal Keeper Black Silhouette PNG">
            <a:extLst>
              <a:ext uri="{FF2B5EF4-FFF2-40B4-BE49-F238E27FC236}">
                <a16:creationId xmlns:a16="http://schemas.microsoft.com/office/drawing/2014/main" id="{24FF1983-1D0C-86C2-1109-A5D40E4B2D78}"/>
              </a:ext>
            </a:extLst>
          </p:cNvPr>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6867" b="91416" l="7407" r="90278">
                        <a14:foregroundMark x1="80093" y1="7725" x2="80093" y2="7725"/>
                        <a14:foregroundMark x1="82407" y1="12017" x2="82407" y2="12017"/>
                        <a14:foregroundMark x1="86111" y1="17597" x2="86111" y2="17597"/>
                        <a14:foregroundMark x1="87963" y1="13305" x2="87963" y2="13305"/>
                        <a14:foregroundMark x1="79630" y1="15451" x2="79630" y2="15451"/>
                        <a14:foregroundMark x1="76389" y1="15451" x2="76389" y2="15451"/>
                        <a14:foregroundMark x1="81481" y1="18884" x2="81481" y2="18884"/>
                        <a14:foregroundMark x1="7870" y1="91845" x2="7870" y2="91845"/>
                        <a14:foregroundMark x1="55093" y1="60515" x2="56944" y2="60515"/>
                        <a14:foregroundMark x1="35185" y1="59227" x2="35185" y2="59227"/>
                        <a14:foregroundMark x1="42593" y1="53648" x2="42593" y2="53648"/>
                        <a14:foregroundMark x1="38889" y1="54936" x2="38889" y2="54936"/>
                        <a14:foregroundMark x1="37500" y1="57082" x2="38889" y2="57082"/>
                        <a14:foregroundMark x1="31481" y1="59227" x2="31481" y2="59227"/>
                        <a14:foregroundMark x1="46296" y1="45923" x2="47685" y2="44635"/>
                        <a14:foregroundMark x1="86111" y1="10300" x2="86111" y2="10300"/>
                        <a14:foregroundMark x1="90278" y1="11588" x2="90278" y2="11588"/>
                        <a14:foregroundMark x1="87500" y1="11588" x2="87500" y2="11588"/>
                      </a14:backgroundRemoval>
                    </a14:imgEffect>
                  </a14:imgLayer>
                </a14:imgProps>
              </a:ext>
              <a:ext uri="{28A0092B-C50C-407E-A947-70E740481C1C}">
                <a14:useLocalDpi xmlns:a14="http://schemas.microsoft.com/office/drawing/2010/main" val="0"/>
              </a:ext>
            </a:extLst>
          </a:blip>
          <a:srcRect/>
          <a:stretch>
            <a:fillRect/>
          </a:stretch>
        </p:blipFill>
        <p:spPr bwMode="auto">
          <a:xfrm rot="21066171">
            <a:off x="3761945" y="5451418"/>
            <a:ext cx="2113735" cy="2280094"/>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a:extLst>
              <a:ext uri="{FF2B5EF4-FFF2-40B4-BE49-F238E27FC236}">
                <a16:creationId xmlns:a16="http://schemas.microsoft.com/office/drawing/2014/main" id="{AA5DDB74-3368-A7BF-915E-62D0261AF602}"/>
              </a:ext>
            </a:extLst>
          </p:cNvPr>
          <p:cNvSpPr txBox="1"/>
          <p:nvPr/>
        </p:nvSpPr>
        <p:spPr>
          <a:xfrm>
            <a:off x="4818813" y="7067394"/>
            <a:ext cx="1641796" cy="900246"/>
          </a:xfrm>
          <a:prstGeom prst="rect">
            <a:avLst/>
          </a:prstGeom>
          <a:noFill/>
          <a:ln w="28575">
            <a:noFill/>
          </a:ln>
        </p:spPr>
        <p:txBody>
          <a:bodyPr wrap="none" rtlCol="0">
            <a:spAutoFit/>
          </a:bodyPr>
          <a:lstStyle/>
          <a:p>
            <a:endParaRPr lang="en-US" sz="900" b="1" dirty="0">
              <a:latin typeface="Arial" panose="020B0604020202020204" pitchFamily="34" charset="0"/>
              <a:cs typeface="Arial" panose="020B0604020202020204" pitchFamily="34" charset="0"/>
            </a:endParaRPr>
          </a:p>
          <a:p>
            <a:r>
              <a:rPr lang="en-US" sz="1100" b="1" dirty="0">
                <a:latin typeface="Arial" panose="020B0604020202020204" pitchFamily="34" charset="0"/>
                <a:cs typeface="Arial" panose="020B0604020202020204" pitchFamily="34" charset="0"/>
              </a:rPr>
              <a:t>Goalkeepers have the</a:t>
            </a:r>
          </a:p>
          <a:p>
            <a:r>
              <a:rPr lang="en-US" sz="1100" b="1" dirty="0">
                <a:latin typeface="Arial" panose="020B0604020202020204" pitchFamily="34" charset="0"/>
                <a:cs typeface="Arial" panose="020B0604020202020204" pitchFamily="34" charset="0"/>
              </a:rPr>
              <a:t>highest injury risk</a:t>
            </a:r>
          </a:p>
          <a:p>
            <a:r>
              <a:rPr lang="en-US" sz="1100" b="1" dirty="0">
                <a:latin typeface="Arial" panose="020B0604020202020204" pitchFamily="34" charset="0"/>
                <a:cs typeface="Arial" panose="020B0604020202020204" pitchFamily="34" charset="0"/>
              </a:rPr>
              <a:t>of all field positions</a:t>
            </a:r>
          </a:p>
          <a:p>
            <a:endParaRPr lang="en-US" sz="900" b="1" dirty="0">
              <a:solidFill>
                <a:srgbClr val="006666"/>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9895962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activity xmlns="c9552f64-28e2-4637-8a2d-95bb84510b33"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3638F349B535F8468757773EF24D2564" ma:contentTypeVersion="18" ma:contentTypeDescription="Create a new document." ma:contentTypeScope="" ma:versionID="c1edd339bb2840d1a248fa811941fdf8">
  <xsd:schema xmlns:xsd="http://www.w3.org/2001/XMLSchema" xmlns:xs="http://www.w3.org/2001/XMLSchema" xmlns:p="http://schemas.microsoft.com/office/2006/metadata/properties" xmlns:ns3="c9552f64-28e2-4637-8a2d-95bb84510b33" xmlns:ns4="c69bf465-4d02-4fde-a351-494d3ae3f656" targetNamespace="http://schemas.microsoft.com/office/2006/metadata/properties" ma:root="true" ma:fieldsID="ef54dddf1016cc9c4bafdc5b547027f4" ns3:_="" ns4:_="">
    <xsd:import namespace="c9552f64-28e2-4637-8a2d-95bb84510b33"/>
    <xsd:import namespace="c69bf465-4d02-4fde-a351-494d3ae3f656"/>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DateTaken" minOccurs="0"/>
                <xsd:element ref="ns3:MediaServiceAutoTags" minOccurs="0"/>
                <xsd:element ref="ns3:MediaServiceGenerationTime" minOccurs="0"/>
                <xsd:element ref="ns3:MediaServiceEventHashCode" minOccurs="0"/>
                <xsd:element ref="ns3:MediaServiceLocation" minOccurs="0"/>
                <xsd:element ref="ns3:MediaServiceOCR" minOccurs="0"/>
                <xsd:element ref="ns4:SharedWithUsers" minOccurs="0"/>
                <xsd:element ref="ns4:SharedWithDetails" minOccurs="0"/>
                <xsd:element ref="ns4:SharingHintHash" minOccurs="0"/>
                <xsd:element ref="ns3:MediaLengthInSeconds" minOccurs="0"/>
                <xsd:element ref="ns3:_activity" minOccurs="0"/>
                <xsd:element ref="ns3:MediaServiceObjectDetectorVersions" minOccurs="0"/>
                <xsd:element ref="ns3:MediaServiceSystemTag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9552f64-28e2-4637-8a2d-95bb84510b3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Location" ma:index="16" nillable="true" ma:displayName="Location" ma:internalName="MediaServiceLocatio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LengthInSeconds" ma:index="21" nillable="true" ma:displayName="Length (seconds)" ma:internalName="MediaLengthInSeconds" ma:readOnly="true">
      <xsd:simpleType>
        <xsd:restriction base="dms:Unknown"/>
      </xsd:simpleType>
    </xsd:element>
    <xsd:element name="_activity" ma:index="22" nillable="true" ma:displayName="_activity" ma:hidden="true" ma:internalName="_activity">
      <xsd:simpleType>
        <xsd:restriction base="dms:Note"/>
      </xsd:simple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SystemTags" ma:index="24" nillable="true" ma:displayName="MediaServiceSystemTags" ma:hidden="true" ma:internalName="MediaServiceSystemTags" ma:readOnly="true">
      <xsd:simpleType>
        <xsd:restriction base="dms:Note"/>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69bf465-4d02-4fde-a351-494d3ae3f656"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8161FC4-C900-4189-B3E9-0A6573343FD0}">
  <ds:schemaRefs>
    <ds:schemaRef ds:uri="http://schemas.microsoft.com/sharepoint/v3/contenttype/forms"/>
  </ds:schemaRefs>
</ds:datastoreItem>
</file>

<file path=customXml/itemProps2.xml><?xml version="1.0" encoding="utf-8"?>
<ds:datastoreItem xmlns:ds="http://schemas.openxmlformats.org/officeDocument/2006/customXml" ds:itemID="{711E949D-B4E7-4527-A5AF-46E6A989107F}">
  <ds:schemaRefs>
    <ds:schemaRef ds:uri="c69bf465-4d02-4fde-a351-494d3ae3f656"/>
    <ds:schemaRef ds:uri="http://schemas.microsoft.com/office/2006/documentManagement/types"/>
    <ds:schemaRef ds:uri="http://schemas.openxmlformats.org/package/2006/metadata/core-properties"/>
    <ds:schemaRef ds:uri="http://purl.org/dc/terms/"/>
    <ds:schemaRef ds:uri="http://schemas.microsoft.com/office/infopath/2007/PartnerControls"/>
    <ds:schemaRef ds:uri="http://www.w3.org/XML/1998/namespace"/>
    <ds:schemaRef ds:uri="http://purl.org/dc/elements/1.1/"/>
    <ds:schemaRef ds:uri="c9552f64-28e2-4637-8a2d-95bb84510b33"/>
    <ds:schemaRef ds:uri="http://schemas.microsoft.com/office/2006/metadata/properties"/>
    <ds:schemaRef ds:uri="http://purl.org/dc/dcmitype/"/>
  </ds:schemaRefs>
</ds:datastoreItem>
</file>

<file path=customXml/itemProps3.xml><?xml version="1.0" encoding="utf-8"?>
<ds:datastoreItem xmlns:ds="http://schemas.openxmlformats.org/officeDocument/2006/customXml" ds:itemID="{18677F34-0B97-4AF3-B019-3E94464D13A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9552f64-28e2-4637-8a2d-95bb84510b33"/>
    <ds:schemaRef ds:uri="c69bf465-4d02-4fde-a351-494d3ae3f65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187</TotalTime>
  <Words>573</Words>
  <Application>Microsoft Office PowerPoint</Application>
  <PresentationFormat>On-screen Show (4:3)</PresentationFormat>
  <Paragraphs>117</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SOCCER INJURIES Soccer players are at risk for various types of injuries. Injuries occur most often in the lower extremity. Read more about these injuries and how to minimize risk of getting them.</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Vincent,Heather K</dc:creator>
  <cp:lastModifiedBy>Heather Vincent</cp:lastModifiedBy>
  <cp:revision>12</cp:revision>
  <dcterms:created xsi:type="dcterms:W3CDTF">2024-09-07T23:15:25Z</dcterms:created>
  <dcterms:modified xsi:type="dcterms:W3CDTF">2026-02-16T13:02:50Z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0x0101003638F349B535F8468757773EF24D2564</vt:lpwstr>
  </property>
</Properties>
</file>