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sldIdLst>
    <p:sldId id="257" r:id="rId5"/>
    <p:sldId id="258" r:id="rId6"/>
  </p:sldIdLst>
  <p:sldSz cx="6858000" cy="9144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7C8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734" autoAdjust="0"/>
    <p:restoredTop sz="94660"/>
  </p:normalViewPr>
  <p:slideViewPr>
    <p:cSldViewPr snapToGrid="0">
      <p:cViewPr>
        <p:scale>
          <a:sx n="125" d="100"/>
          <a:sy n="125" d="100"/>
        </p:scale>
        <p:origin x="1743" y="-30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0DACE21-5290-489E-AB80-FFDAB4467255}" type="datetimeFigureOut">
              <a:rPr lang="en-US" smtClean="0"/>
              <a:t>2/16/2026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8E0728-5C13-4AE9-9DB4-68AD597F8FE2}" type="slidenum">
              <a:rPr lang="en-US" smtClean="0"/>
              <a:t>‹#›</a:t>
            </a:fld>
            <a:endParaRPr lang="en-US"/>
          </a:p>
        </p:txBody>
      </p:sp>
    </p:spTree>
    <p:extLst>
      <p:ext uri="{BB962C8B-B14F-4D97-AF65-F5344CB8AC3E}">
        <p14:creationId xmlns:p14="http://schemas.microsoft.com/office/powerpoint/2010/main" val="28870989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0DACE21-5290-489E-AB80-FFDAB4467255}" type="datetimeFigureOut">
              <a:rPr lang="en-US" smtClean="0"/>
              <a:t>2/16/2026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8E0728-5C13-4AE9-9DB4-68AD597F8FE2}" type="slidenum">
              <a:rPr lang="en-US" smtClean="0"/>
              <a:t>‹#›</a:t>
            </a:fld>
            <a:endParaRPr lang="en-US"/>
          </a:p>
        </p:txBody>
      </p:sp>
    </p:spTree>
    <p:extLst>
      <p:ext uri="{BB962C8B-B14F-4D97-AF65-F5344CB8AC3E}">
        <p14:creationId xmlns:p14="http://schemas.microsoft.com/office/powerpoint/2010/main" val="34330583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0DACE21-5290-489E-AB80-FFDAB4467255}" type="datetimeFigureOut">
              <a:rPr lang="en-US" smtClean="0"/>
              <a:t>2/16/2026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8E0728-5C13-4AE9-9DB4-68AD597F8FE2}" type="slidenum">
              <a:rPr lang="en-US" smtClean="0"/>
              <a:t>‹#›</a:t>
            </a:fld>
            <a:endParaRPr lang="en-US"/>
          </a:p>
        </p:txBody>
      </p:sp>
    </p:spTree>
    <p:extLst>
      <p:ext uri="{BB962C8B-B14F-4D97-AF65-F5344CB8AC3E}">
        <p14:creationId xmlns:p14="http://schemas.microsoft.com/office/powerpoint/2010/main" val="6979832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0DACE21-5290-489E-AB80-FFDAB4467255}" type="datetimeFigureOut">
              <a:rPr lang="en-US" smtClean="0"/>
              <a:t>2/16/2026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8E0728-5C13-4AE9-9DB4-68AD597F8FE2}" type="slidenum">
              <a:rPr lang="en-US" smtClean="0"/>
              <a:t>‹#›</a:t>
            </a:fld>
            <a:endParaRPr lang="en-US"/>
          </a:p>
        </p:txBody>
      </p:sp>
    </p:spTree>
    <p:extLst>
      <p:ext uri="{BB962C8B-B14F-4D97-AF65-F5344CB8AC3E}">
        <p14:creationId xmlns:p14="http://schemas.microsoft.com/office/powerpoint/2010/main" val="31222587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0DACE21-5290-489E-AB80-FFDAB4467255}" type="datetimeFigureOut">
              <a:rPr lang="en-US" smtClean="0"/>
              <a:t>2/16/2026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8E0728-5C13-4AE9-9DB4-68AD597F8FE2}" type="slidenum">
              <a:rPr lang="en-US" smtClean="0"/>
              <a:t>‹#›</a:t>
            </a:fld>
            <a:endParaRPr lang="en-US"/>
          </a:p>
        </p:txBody>
      </p:sp>
    </p:spTree>
    <p:extLst>
      <p:ext uri="{BB962C8B-B14F-4D97-AF65-F5344CB8AC3E}">
        <p14:creationId xmlns:p14="http://schemas.microsoft.com/office/powerpoint/2010/main" val="42555164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0DACE21-5290-489E-AB80-FFDAB4467255}" type="datetimeFigureOut">
              <a:rPr lang="en-US" smtClean="0"/>
              <a:t>2/16/2026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8E0728-5C13-4AE9-9DB4-68AD597F8FE2}" type="slidenum">
              <a:rPr lang="en-US" smtClean="0"/>
              <a:t>‹#›</a:t>
            </a:fld>
            <a:endParaRPr lang="en-US"/>
          </a:p>
        </p:txBody>
      </p:sp>
    </p:spTree>
    <p:extLst>
      <p:ext uri="{BB962C8B-B14F-4D97-AF65-F5344CB8AC3E}">
        <p14:creationId xmlns:p14="http://schemas.microsoft.com/office/powerpoint/2010/main" val="32034377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0DACE21-5290-489E-AB80-FFDAB4467255}" type="datetimeFigureOut">
              <a:rPr lang="en-US" smtClean="0"/>
              <a:t>2/16/2026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8E0728-5C13-4AE9-9DB4-68AD597F8FE2}" type="slidenum">
              <a:rPr lang="en-US" smtClean="0"/>
              <a:t>‹#›</a:t>
            </a:fld>
            <a:endParaRPr lang="en-US"/>
          </a:p>
        </p:txBody>
      </p:sp>
    </p:spTree>
    <p:extLst>
      <p:ext uri="{BB962C8B-B14F-4D97-AF65-F5344CB8AC3E}">
        <p14:creationId xmlns:p14="http://schemas.microsoft.com/office/powerpoint/2010/main" val="4032285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0DACE21-5290-489E-AB80-FFDAB4467255}" type="datetimeFigureOut">
              <a:rPr lang="en-US" smtClean="0"/>
              <a:t>2/16/2026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8E0728-5C13-4AE9-9DB4-68AD597F8FE2}" type="slidenum">
              <a:rPr lang="en-US" smtClean="0"/>
              <a:t>‹#›</a:t>
            </a:fld>
            <a:endParaRPr lang="en-US"/>
          </a:p>
        </p:txBody>
      </p:sp>
    </p:spTree>
    <p:extLst>
      <p:ext uri="{BB962C8B-B14F-4D97-AF65-F5344CB8AC3E}">
        <p14:creationId xmlns:p14="http://schemas.microsoft.com/office/powerpoint/2010/main" val="34277665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0DACE21-5290-489E-AB80-FFDAB4467255}" type="datetimeFigureOut">
              <a:rPr lang="en-US" smtClean="0"/>
              <a:t>2/16/2026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8E0728-5C13-4AE9-9DB4-68AD597F8FE2}" type="slidenum">
              <a:rPr lang="en-US" smtClean="0"/>
              <a:t>‹#›</a:t>
            </a:fld>
            <a:endParaRPr lang="en-US"/>
          </a:p>
        </p:txBody>
      </p:sp>
    </p:spTree>
    <p:extLst>
      <p:ext uri="{BB962C8B-B14F-4D97-AF65-F5344CB8AC3E}">
        <p14:creationId xmlns:p14="http://schemas.microsoft.com/office/powerpoint/2010/main" val="31121262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50DACE21-5290-489E-AB80-FFDAB4467255}" type="datetimeFigureOut">
              <a:rPr lang="en-US" smtClean="0"/>
              <a:t>2/16/2026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8E0728-5C13-4AE9-9DB4-68AD597F8FE2}" type="slidenum">
              <a:rPr lang="en-US" smtClean="0"/>
              <a:t>‹#›</a:t>
            </a:fld>
            <a:endParaRPr lang="en-US"/>
          </a:p>
        </p:txBody>
      </p:sp>
    </p:spTree>
    <p:extLst>
      <p:ext uri="{BB962C8B-B14F-4D97-AF65-F5344CB8AC3E}">
        <p14:creationId xmlns:p14="http://schemas.microsoft.com/office/powerpoint/2010/main" val="22401038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50DACE21-5290-489E-AB80-FFDAB4467255}" type="datetimeFigureOut">
              <a:rPr lang="en-US" smtClean="0"/>
              <a:t>2/16/2026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8E0728-5C13-4AE9-9DB4-68AD597F8FE2}" type="slidenum">
              <a:rPr lang="en-US" smtClean="0"/>
              <a:t>‹#›</a:t>
            </a:fld>
            <a:endParaRPr lang="en-US"/>
          </a:p>
        </p:txBody>
      </p:sp>
    </p:spTree>
    <p:extLst>
      <p:ext uri="{BB962C8B-B14F-4D97-AF65-F5344CB8AC3E}">
        <p14:creationId xmlns:p14="http://schemas.microsoft.com/office/powerpoint/2010/main" val="12704638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50DACE21-5290-489E-AB80-FFDAB4467255}" type="datetimeFigureOut">
              <a:rPr lang="en-US" smtClean="0"/>
              <a:t>2/16/2026</a:t>
            </a:fld>
            <a:endParaRPr lang="en-US"/>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608E0728-5C13-4AE9-9DB4-68AD597F8FE2}" type="slidenum">
              <a:rPr lang="en-US" smtClean="0"/>
              <a:t>‹#›</a:t>
            </a:fld>
            <a:endParaRPr lang="en-US"/>
          </a:p>
        </p:txBody>
      </p:sp>
    </p:spTree>
    <p:extLst>
      <p:ext uri="{BB962C8B-B14F-4D97-AF65-F5344CB8AC3E}">
        <p14:creationId xmlns:p14="http://schemas.microsoft.com/office/powerpoint/2010/main" val="110581450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0F96EB3F-8B30-4779-8B19-96C27E7902AB}"/>
              </a:ext>
            </a:extLst>
          </p:cNvPr>
          <p:cNvPicPr>
            <a:picLocks noGrp="1" noChangeAspect="1"/>
          </p:cNvPicPr>
          <p:nvPr>
            <p:ph idx="1"/>
          </p:nvPr>
        </p:nvPicPr>
        <p:blipFill>
          <a:blip r:embed="rId2">
            <a:extLst>
              <a:ext uri="{BEBA8EAE-BF5A-486C-A8C5-ECC9F3942E4B}">
                <a14:imgProps xmlns:a14="http://schemas.microsoft.com/office/drawing/2010/main">
                  <a14:imgLayer r:embed="rId3">
                    <a14:imgEffect>
                      <a14:backgroundRemoval t="4590" b="89941" l="9961" r="89941">
                        <a14:foregroundMark x1="59375" y1="58594" x2="62598" y2="47754"/>
                        <a14:foregroundMark x1="57422" y1="63184" x2="57129" y2="66113"/>
                        <a14:foregroundMark x1="56152" y1="65918" x2="56543" y2="64746"/>
                        <a14:foregroundMark x1="31250" y1="58984" x2="31152" y2="59082"/>
                        <a14:foregroundMark x1="29980" y1="59766" x2="34473" y2="58105"/>
                        <a14:foregroundMark x1="32227" y1="58887" x2="34180" y2="57422"/>
                        <a14:foregroundMark x1="53516" y1="13477" x2="56152" y2="4590"/>
                        <a14:foregroundMark x1="56152" y1="4590" x2="60645" y2="4688"/>
                        <a14:foregroundMark x1="69824" y1="9375" x2="70898" y2="8496"/>
                        <a14:foregroundMark x1="39746" y1="40820" x2="41797" y2="35352"/>
                        <a14:foregroundMark x1="39160" y1="46973" x2="44043" y2="27148"/>
                        <a14:foregroundMark x1="42090" y1="31152" x2="43555" y2="28027"/>
                        <a14:foregroundMark x1="14355" y1="72852" x2="14355" y2="72852"/>
                        <a14:foregroundMark x1="14160" y1="72559" x2="21582" y2="71973"/>
                        <a14:foregroundMark x1="20996" y1="71582" x2="32520" y2="59180"/>
                        <a14:foregroundMark x1="32520" y1="59180" x2="34180" y2="58496"/>
                        <a14:foregroundMark x1="26465" y1="65332" x2="34668" y2="57813"/>
                        <a14:foregroundMark x1="27051" y1="63379" x2="33984" y2="58008"/>
                        <a14:foregroundMark x1="33984" y1="58008" x2="33398" y2="57813"/>
                        <a14:foregroundMark x1="33105" y1="58496" x2="37695" y2="50781"/>
                        <a14:foregroundMark x1="38965" y1="47754" x2="31152" y2="59570"/>
                        <a14:foregroundMark x1="30273" y1="60938" x2="30176" y2="60645"/>
                        <a14:foregroundMark x1="29883" y1="60156" x2="23242" y2="68066"/>
                        <a14:foregroundMark x1="19629" y1="71777" x2="23633" y2="68359"/>
                        <a14:foregroundMark x1="24316" y1="66113" x2="30566" y2="59766"/>
                        <a14:foregroundMark x1="24316" y1="66602" x2="29688" y2="60156"/>
                        <a14:foregroundMark x1="29688" y1="60156" x2="29688" y2="60156"/>
                        <a14:foregroundMark x1="25195" y1="64551" x2="27637" y2="61621"/>
                        <a14:foregroundMark x1="27637" y1="61523" x2="29590" y2="59961"/>
                        <a14:foregroundMark x1="24121" y1="65918" x2="24805" y2="64746"/>
                        <a14:foregroundMark x1="23047" y1="67773" x2="24023" y2="66113"/>
                        <a14:foregroundMark x1="21777" y1="69531" x2="23242" y2="67676"/>
                        <a14:foregroundMark x1="19336" y1="71777" x2="22070" y2="69434"/>
                        <a14:foregroundMark x1="18945" y1="86914" x2="20313" y2="85840"/>
                      </a14:backgroundRemoval>
                    </a14:imgEffect>
                  </a14:imgLayer>
                </a14:imgProps>
              </a:ext>
              <a:ext uri="{28A0092B-C50C-407E-A947-70E740481C1C}">
                <a14:useLocalDpi xmlns:a14="http://schemas.microsoft.com/office/drawing/2010/main" val="0"/>
              </a:ext>
            </a:extLst>
          </a:blip>
          <a:stretch>
            <a:fillRect/>
          </a:stretch>
        </p:blipFill>
        <p:spPr>
          <a:xfrm>
            <a:off x="-555943" y="1308012"/>
            <a:ext cx="7508287" cy="7508287"/>
          </a:xfrm>
        </p:spPr>
      </p:pic>
      <p:sp>
        <p:nvSpPr>
          <p:cNvPr id="6" name="Title 5">
            <a:extLst>
              <a:ext uri="{FF2B5EF4-FFF2-40B4-BE49-F238E27FC236}">
                <a16:creationId xmlns:a16="http://schemas.microsoft.com/office/drawing/2014/main" id="{7C799601-0EDF-4800-AF31-D66FD1742C6F}"/>
              </a:ext>
            </a:extLst>
          </p:cNvPr>
          <p:cNvSpPr txBox="1">
            <a:spLocks noGrp="1"/>
          </p:cNvSpPr>
          <p:nvPr>
            <p:ph type="title"/>
          </p:nvPr>
        </p:nvSpPr>
        <p:spPr>
          <a:xfrm>
            <a:off x="314770" y="100660"/>
            <a:ext cx="6263827" cy="1304973"/>
          </a:xfrm>
          <a:prstGeom prst="rect">
            <a:avLst/>
          </a:prstGeom>
          <a:noFill/>
        </p:spPr>
        <p:txBody>
          <a:bodyPr wrap="square" rtlCol="0">
            <a:spAutoFit/>
          </a:bodyPr>
          <a:lstStyle/>
          <a:p>
            <a:pPr>
              <a:spcAft>
                <a:spcPts val="600"/>
              </a:spcAft>
            </a:pPr>
            <a:r>
              <a:rPr lang="en-US" sz="2200" b="1" dirty="0">
                <a:solidFill>
                  <a:srgbClr val="002060"/>
                </a:solidFill>
                <a:latin typeface="Arial" panose="020B0604020202020204" pitchFamily="34" charset="0"/>
                <a:cs typeface="Arial" panose="020B0604020202020204" pitchFamily="34" charset="0"/>
              </a:rPr>
              <a:t>RUNNING INJURIES</a:t>
            </a:r>
          </a:p>
          <a:p>
            <a:r>
              <a:rPr lang="en-US" sz="1200" dirty="0">
                <a:latin typeface="Arial" panose="020B0604020202020204" pitchFamily="34" charset="0"/>
                <a:cs typeface="Arial" panose="020B0604020202020204" pitchFamily="34" charset="0"/>
              </a:rPr>
              <a:t>Competitive and recreational runners commonly experience both overuse and acute injuries. Risks for injury include too rapid increases in training volume, lack of participation in other sports and strength training, poor shoes, poor neuromotor control, changes in terrain and speedwork and planning for a race. Pain should not worsen during an exercise bout or linger for more than 24 hours. Seek care.</a:t>
            </a:r>
          </a:p>
        </p:txBody>
      </p:sp>
      <p:sp>
        <p:nvSpPr>
          <p:cNvPr id="7" name="Oval 6">
            <a:extLst>
              <a:ext uri="{FF2B5EF4-FFF2-40B4-BE49-F238E27FC236}">
                <a16:creationId xmlns:a16="http://schemas.microsoft.com/office/drawing/2014/main" id="{7F0A375B-E92E-44CA-8249-CFA4B1F80555}"/>
              </a:ext>
            </a:extLst>
          </p:cNvPr>
          <p:cNvSpPr/>
          <p:nvPr/>
        </p:nvSpPr>
        <p:spPr>
          <a:xfrm>
            <a:off x="4585009" y="3865035"/>
            <a:ext cx="851964" cy="832211"/>
          </a:xfrm>
          <a:prstGeom prst="ellipse">
            <a:avLst/>
          </a:prstGeom>
          <a:solidFill>
            <a:schemeClr val="accent5">
              <a:lumMod val="40000"/>
              <a:lumOff val="60000"/>
              <a:alpha val="54000"/>
            </a:schemeClr>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Oval 7">
            <a:extLst>
              <a:ext uri="{FF2B5EF4-FFF2-40B4-BE49-F238E27FC236}">
                <a16:creationId xmlns:a16="http://schemas.microsoft.com/office/drawing/2014/main" id="{C629D8DB-43A9-4951-9B5C-572201342967}"/>
              </a:ext>
            </a:extLst>
          </p:cNvPr>
          <p:cNvSpPr/>
          <p:nvPr/>
        </p:nvSpPr>
        <p:spPr>
          <a:xfrm>
            <a:off x="4233745" y="6022043"/>
            <a:ext cx="513647" cy="499969"/>
          </a:xfrm>
          <a:prstGeom prst="ellipse">
            <a:avLst/>
          </a:prstGeom>
          <a:solidFill>
            <a:schemeClr val="accent5">
              <a:lumMod val="40000"/>
              <a:lumOff val="60000"/>
              <a:alpha val="54000"/>
            </a:schemeClr>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Oval 8">
            <a:extLst>
              <a:ext uri="{FF2B5EF4-FFF2-40B4-BE49-F238E27FC236}">
                <a16:creationId xmlns:a16="http://schemas.microsoft.com/office/drawing/2014/main" id="{2EDC763C-5E9C-4CDA-984E-3D9FF3BC6189}"/>
              </a:ext>
            </a:extLst>
          </p:cNvPr>
          <p:cNvSpPr/>
          <p:nvPr/>
        </p:nvSpPr>
        <p:spPr>
          <a:xfrm>
            <a:off x="1153232" y="6038231"/>
            <a:ext cx="702528" cy="694972"/>
          </a:xfrm>
          <a:prstGeom prst="ellipse">
            <a:avLst/>
          </a:prstGeom>
          <a:solidFill>
            <a:schemeClr val="accent5">
              <a:lumMod val="40000"/>
              <a:lumOff val="60000"/>
              <a:alpha val="54000"/>
            </a:schemeClr>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Oval 9">
            <a:extLst>
              <a:ext uri="{FF2B5EF4-FFF2-40B4-BE49-F238E27FC236}">
                <a16:creationId xmlns:a16="http://schemas.microsoft.com/office/drawing/2014/main" id="{C5D33E25-2F54-48D3-9E85-47354464B6AD}"/>
              </a:ext>
            </a:extLst>
          </p:cNvPr>
          <p:cNvSpPr/>
          <p:nvPr/>
        </p:nvSpPr>
        <p:spPr>
          <a:xfrm>
            <a:off x="2133599" y="4895384"/>
            <a:ext cx="442570" cy="430887"/>
          </a:xfrm>
          <a:prstGeom prst="ellipse">
            <a:avLst/>
          </a:prstGeom>
          <a:solidFill>
            <a:schemeClr val="accent5">
              <a:lumMod val="40000"/>
              <a:lumOff val="60000"/>
              <a:alpha val="54000"/>
            </a:schemeClr>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Oval 10">
            <a:extLst>
              <a:ext uri="{FF2B5EF4-FFF2-40B4-BE49-F238E27FC236}">
                <a16:creationId xmlns:a16="http://schemas.microsoft.com/office/drawing/2014/main" id="{889A26F8-B945-4244-88BD-DABECB21B75E}"/>
              </a:ext>
            </a:extLst>
          </p:cNvPr>
          <p:cNvSpPr/>
          <p:nvPr/>
        </p:nvSpPr>
        <p:spPr>
          <a:xfrm>
            <a:off x="2512463" y="3356649"/>
            <a:ext cx="416088" cy="382820"/>
          </a:xfrm>
          <a:prstGeom prst="ellipse">
            <a:avLst/>
          </a:prstGeom>
          <a:solidFill>
            <a:schemeClr val="accent5">
              <a:lumMod val="40000"/>
              <a:lumOff val="60000"/>
              <a:alpha val="54000"/>
            </a:schemeClr>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Oval 12">
            <a:extLst>
              <a:ext uri="{FF2B5EF4-FFF2-40B4-BE49-F238E27FC236}">
                <a16:creationId xmlns:a16="http://schemas.microsoft.com/office/drawing/2014/main" id="{718A99C4-A2B4-41A6-92F7-196B90D161A8}"/>
              </a:ext>
            </a:extLst>
          </p:cNvPr>
          <p:cNvSpPr/>
          <p:nvPr/>
        </p:nvSpPr>
        <p:spPr>
          <a:xfrm>
            <a:off x="2512462" y="3890081"/>
            <a:ext cx="416088" cy="358535"/>
          </a:xfrm>
          <a:prstGeom prst="ellipse">
            <a:avLst/>
          </a:prstGeom>
          <a:solidFill>
            <a:schemeClr val="accent5">
              <a:lumMod val="40000"/>
              <a:lumOff val="60000"/>
              <a:alpha val="54000"/>
            </a:schemeClr>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Box 1">
            <a:extLst>
              <a:ext uri="{FF2B5EF4-FFF2-40B4-BE49-F238E27FC236}">
                <a16:creationId xmlns:a16="http://schemas.microsoft.com/office/drawing/2014/main" id="{B25D0599-48B5-40BC-A50E-234163C2C346}"/>
              </a:ext>
            </a:extLst>
          </p:cNvPr>
          <p:cNvSpPr txBox="1"/>
          <p:nvPr/>
        </p:nvSpPr>
        <p:spPr>
          <a:xfrm>
            <a:off x="77040" y="8077921"/>
            <a:ext cx="2517818" cy="584775"/>
          </a:xfrm>
          <a:prstGeom prst="rect">
            <a:avLst/>
          </a:prstGeom>
          <a:noFill/>
        </p:spPr>
        <p:txBody>
          <a:bodyPr wrap="square" rtlCol="0">
            <a:spAutoFit/>
          </a:bodyPr>
          <a:lstStyle/>
          <a:p>
            <a:r>
              <a:rPr lang="en-US" sz="800" i="1" dirty="0">
                <a:latin typeface="Arial" panose="020B0604020202020204" pitchFamily="34" charset="0"/>
                <a:cs typeface="Arial" panose="020B0604020202020204" pitchFamily="34" charset="0"/>
              </a:rPr>
              <a:t>Images and content created by Heather K. Vincent, PhD, FACSM © 2024</a:t>
            </a:r>
          </a:p>
          <a:p>
            <a:r>
              <a:rPr lang="en-US" sz="800" i="1" dirty="0">
                <a:latin typeface="Arial" panose="020B0604020202020204" pitchFamily="34" charset="0"/>
                <a:cs typeface="Arial" panose="020B0604020202020204" pitchFamily="34" charset="0"/>
              </a:rPr>
              <a:t>Scientific Sources: </a:t>
            </a:r>
            <a:r>
              <a:rPr lang="en-US" sz="800" i="1" dirty="0" err="1">
                <a:latin typeface="Arial" panose="020B0604020202020204" pitchFamily="34" charset="0"/>
                <a:cs typeface="Arial" panose="020B0604020202020204" pitchFamily="34" charset="0"/>
              </a:rPr>
              <a:t>Kakourris</a:t>
            </a:r>
            <a:r>
              <a:rPr lang="en-US" sz="800" i="1" dirty="0">
                <a:latin typeface="Arial" panose="020B0604020202020204" pitchFamily="34" charset="0"/>
                <a:cs typeface="Arial" panose="020B0604020202020204" pitchFamily="34" charset="0"/>
              </a:rPr>
              <a:t> N et al. J Sport Health Sci 2021;10:51322.</a:t>
            </a:r>
          </a:p>
        </p:txBody>
      </p:sp>
      <p:sp>
        <p:nvSpPr>
          <p:cNvPr id="3" name="TextBox 2">
            <a:extLst>
              <a:ext uri="{FF2B5EF4-FFF2-40B4-BE49-F238E27FC236}">
                <a16:creationId xmlns:a16="http://schemas.microsoft.com/office/drawing/2014/main" id="{A9B7CD79-405E-4CAD-8CF2-C14847984DA2}"/>
              </a:ext>
            </a:extLst>
          </p:cNvPr>
          <p:cNvSpPr txBox="1"/>
          <p:nvPr/>
        </p:nvSpPr>
        <p:spPr>
          <a:xfrm>
            <a:off x="4865988" y="3193620"/>
            <a:ext cx="1921727" cy="430887"/>
          </a:xfrm>
          <a:prstGeom prst="rect">
            <a:avLst/>
          </a:prstGeom>
          <a:noFill/>
        </p:spPr>
        <p:txBody>
          <a:bodyPr wrap="square" rtlCol="0">
            <a:spAutoFit/>
          </a:bodyPr>
          <a:lstStyle/>
          <a:p>
            <a:r>
              <a:rPr lang="en-US" sz="1100" b="1" dirty="0">
                <a:solidFill>
                  <a:srgbClr val="0070C0"/>
                </a:solidFill>
                <a:latin typeface="Arial" panose="020B0604020202020204" pitchFamily="34" charset="0"/>
                <a:cs typeface="Arial" panose="020B0604020202020204" pitchFamily="34" charset="0"/>
              </a:rPr>
              <a:t>Knee</a:t>
            </a:r>
          </a:p>
          <a:p>
            <a:r>
              <a:rPr lang="en-US" sz="1100" dirty="0">
                <a:latin typeface="Arial" panose="020B0604020202020204" pitchFamily="34" charset="0"/>
                <a:cs typeface="Arial" panose="020B0604020202020204" pitchFamily="34" charset="0"/>
              </a:rPr>
              <a:t>31.2% (Range 11.6-48%)</a:t>
            </a:r>
          </a:p>
        </p:txBody>
      </p:sp>
      <p:sp>
        <p:nvSpPr>
          <p:cNvPr id="14" name="TextBox 13">
            <a:extLst>
              <a:ext uri="{FF2B5EF4-FFF2-40B4-BE49-F238E27FC236}">
                <a16:creationId xmlns:a16="http://schemas.microsoft.com/office/drawing/2014/main" id="{F3C10C3C-D54B-4B06-9202-5A2F2968C706}"/>
              </a:ext>
            </a:extLst>
          </p:cNvPr>
          <p:cNvSpPr txBox="1"/>
          <p:nvPr/>
        </p:nvSpPr>
        <p:spPr>
          <a:xfrm>
            <a:off x="77040" y="5360522"/>
            <a:ext cx="1921727" cy="430887"/>
          </a:xfrm>
          <a:prstGeom prst="rect">
            <a:avLst/>
          </a:prstGeom>
          <a:noFill/>
        </p:spPr>
        <p:txBody>
          <a:bodyPr wrap="square" rtlCol="0">
            <a:spAutoFit/>
          </a:bodyPr>
          <a:lstStyle/>
          <a:p>
            <a:r>
              <a:rPr lang="en-US" sz="1100" b="1" dirty="0">
                <a:solidFill>
                  <a:srgbClr val="0070C0"/>
                </a:solidFill>
                <a:latin typeface="Arial" panose="020B0604020202020204" pitchFamily="34" charset="0"/>
                <a:cs typeface="Arial" panose="020B0604020202020204" pitchFamily="34" charset="0"/>
              </a:rPr>
              <a:t>Lower Leg</a:t>
            </a:r>
          </a:p>
          <a:p>
            <a:r>
              <a:rPr lang="en-US" sz="1100" dirty="0">
                <a:latin typeface="Arial" panose="020B0604020202020204" pitchFamily="34" charset="0"/>
                <a:cs typeface="Arial" panose="020B0604020202020204" pitchFamily="34" charset="0"/>
              </a:rPr>
              <a:t>20.1% (Range 7.8-35%)</a:t>
            </a:r>
          </a:p>
        </p:txBody>
      </p:sp>
      <p:sp>
        <p:nvSpPr>
          <p:cNvPr id="15" name="TextBox 14">
            <a:extLst>
              <a:ext uri="{FF2B5EF4-FFF2-40B4-BE49-F238E27FC236}">
                <a16:creationId xmlns:a16="http://schemas.microsoft.com/office/drawing/2014/main" id="{25801E33-F3F6-42F4-8823-D42C1A135D8E}"/>
              </a:ext>
            </a:extLst>
          </p:cNvPr>
          <p:cNvSpPr txBox="1"/>
          <p:nvPr/>
        </p:nvSpPr>
        <p:spPr>
          <a:xfrm>
            <a:off x="4585009" y="5499011"/>
            <a:ext cx="1921727" cy="430887"/>
          </a:xfrm>
          <a:prstGeom prst="rect">
            <a:avLst/>
          </a:prstGeom>
          <a:noFill/>
        </p:spPr>
        <p:txBody>
          <a:bodyPr wrap="square" rtlCol="0">
            <a:spAutoFit/>
          </a:bodyPr>
          <a:lstStyle/>
          <a:p>
            <a:r>
              <a:rPr lang="en-US" sz="1100" b="1" dirty="0">
                <a:solidFill>
                  <a:srgbClr val="0070C0"/>
                </a:solidFill>
                <a:latin typeface="Arial" panose="020B0604020202020204" pitchFamily="34" charset="0"/>
                <a:cs typeface="Arial" panose="020B0604020202020204" pitchFamily="34" charset="0"/>
              </a:rPr>
              <a:t>Foot and Toes</a:t>
            </a:r>
          </a:p>
          <a:p>
            <a:r>
              <a:rPr lang="en-US" sz="1100" dirty="0">
                <a:latin typeface="Arial" panose="020B0604020202020204" pitchFamily="34" charset="0"/>
                <a:cs typeface="Arial" panose="020B0604020202020204" pitchFamily="34" charset="0"/>
              </a:rPr>
              <a:t>14.4% (Range 5.2-34.9%)</a:t>
            </a:r>
          </a:p>
        </p:txBody>
      </p:sp>
      <p:sp>
        <p:nvSpPr>
          <p:cNvPr id="17" name="TextBox 16">
            <a:extLst>
              <a:ext uri="{FF2B5EF4-FFF2-40B4-BE49-F238E27FC236}">
                <a16:creationId xmlns:a16="http://schemas.microsoft.com/office/drawing/2014/main" id="{C1D5EDFA-E59A-4E38-95F0-7BD49BB6FB96}"/>
              </a:ext>
            </a:extLst>
          </p:cNvPr>
          <p:cNvSpPr txBox="1"/>
          <p:nvPr/>
        </p:nvSpPr>
        <p:spPr>
          <a:xfrm>
            <a:off x="654441" y="3491417"/>
            <a:ext cx="1921727" cy="430887"/>
          </a:xfrm>
          <a:prstGeom prst="rect">
            <a:avLst/>
          </a:prstGeom>
          <a:noFill/>
        </p:spPr>
        <p:txBody>
          <a:bodyPr wrap="square" rtlCol="0">
            <a:spAutoFit/>
          </a:bodyPr>
          <a:lstStyle/>
          <a:p>
            <a:r>
              <a:rPr lang="en-US" sz="1100" b="1" dirty="0">
                <a:solidFill>
                  <a:srgbClr val="0070C0"/>
                </a:solidFill>
                <a:latin typeface="Arial" panose="020B0604020202020204" pitchFamily="34" charset="0"/>
                <a:cs typeface="Arial" panose="020B0604020202020204" pitchFamily="34" charset="0"/>
              </a:rPr>
              <a:t>Lower back</a:t>
            </a:r>
          </a:p>
          <a:p>
            <a:r>
              <a:rPr lang="en-US" sz="1100" dirty="0">
                <a:latin typeface="Arial" panose="020B0604020202020204" pitchFamily="34" charset="0"/>
                <a:cs typeface="Arial" panose="020B0604020202020204" pitchFamily="34" charset="0"/>
              </a:rPr>
              <a:t>3.5% (Range 2.2-11.5%)</a:t>
            </a:r>
          </a:p>
        </p:txBody>
      </p:sp>
      <p:sp>
        <p:nvSpPr>
          <p:cNvPr id="18" name="TextBox 17">
            <a:extLst>
              <a:ext uri="{FF2B5EF4-FFF2-40B4-BE49-F238E27FC236}">
                <a16:creationId xmlns:a16="http://schemas.microsoft.com/office/drawing/2014/main" id="{E3FE6159-0822-4491-8A5C-6FBD5DB07490}"/>
              </a:ext>
            </a:extLst>
          </p:cNvPr>
          <p:cNvSpPr txBox="1"/>
          <p:nvPr/>
        </p:nvSpPr>
        <p:spPr>
          <a:xfrm>
            <a:off x="284078" y="4052464"/>
            <a:ext cx="1921727" cy="430887"/>
          </a:xfrm>
          <a:prstGeom prst="rect">
            <a:avLst/>
          </a:prstGeom>
          <a:noFill/>
        </p:spPr>
        <p:txBody>
          <a:bodyPr wrap="square" rtlCol="0">
            <a:spAutoFit/>
          </a:bodyPr>
          <a:lstStyle/>
          <a:p>
            <a:r>
              <a:rPr lang="en-US" sz="1100" b="1" dirty="0">
                <a:solidFill>
                  <a:srgbClr val="0070C0"/>
                </a:solidFill>
                <a:latin typeface="Arial" panose="020B0604020202020204" pitchFamily="34" charset="0"/>
                <a:cs typeface="Arial" panose="020B0604020202020204" pitchFamily="34" charset="0"/>
              </a:rPr>
              <a:t>Hip and groin</a:t>
            </a:r>
          </a:p>
          <a:p>
            <a:r>
              <a:rPr lang="en-US" sz="1100" dirty="0">
                <a:latin typeface="Arial" panose="020B0604020202020204" pitchFamily="34" charset="0"/>
                <a:cs typeface="Arial" panose="020B0604020202020204" pitchFamily="34" charset="0"/>
              </a:rPr>
              <a:t>7.0% (Range 4.0-14.5%)</a:t>
            </a:r>
          </a:p>
        </p:txBody>
      </p:sp>
      <p:sp>
        <p:nvSpPr>
          <p:cNvPr id="19" name="Oval 18">
            <a:extLst>
              <a:ext uri="{FF2B5EF4-FFF2-40B4-BE49-F238E27FC236}">
                <a16:creationId xmlns:a16="http://schemas.microsoft.com/office/drawing/2014/main" id="{1A1D4655-E35B-4C38-B9FC-E15D22157EA2}"/>
              </a:ext>
            </a:extLst>
          </p:cNvPr>
          <p:cNvSpPr/>
          <p:nvPr/>
        </p:nvSpPr>
        <p:spPr>
          <a:xfrm>
            <a:off x="690692" y="6864723"/>
            <a:ext cx="462540" cy="463050"/>
          </a:xfrm>
          <a:prstGeom prst="ellipse">
            <a:avLst/>
          </a:prstGeom>
          <a:solidFill>
            <a:schemeClr val="accent5">
              <a:lumMod val="40000"/>
              <a:lumOff val="60000"/>
              <a:alpha val="54000"/>
            </a:schemeClr>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extBox 19">
            <a:extLst>
              <a:ext uri="{FF2B5EF4-FFF2-40B4-BE49-F238E27FC236}">
                <a16:creationId xmlns:a16="http://schemas.microsoft.com/office/drawing/2014/main" id="{3103D099-1604-4C76-9766-CCD2D82B3BCE}"/>
              </a:ext>
            </a:extLst>
          </p:cNvPr>
          <p:cNvSpPr txBox="1"/>
          <p:nvPr/>
        </p:nvSpPr>
        <p:spPr>
          <a:xfrm>
            <a:off x="932194" y="7405101"/>
            <a:ext cx="1921727" cy="430887"/>
          </a:xfrm>
          <a:prstGeom prst="rect">
            <a:avLst/>
          </a:prstGeom>
          <a:noFill/>
        </p:spPr>
        <p:txBody>
          <a:bodyPr wrap="square" rtlCol="0">
            <a:spAutoFit/>
          </a:bodyPr>
          <a:lstStyle/>
          <a:p>
            <a:r>
              <a:rPr lang="en-US" sz="1100" b="1" dirty="0">
                <a:solidFill>
                  <a:srgbClr val="0070C0"/>
                </a:solidFill>
                <a:latin typeface="Arial" panose="020B0604020202020204" pitchFamily="34" charset="0"/>
                <a:cs typeface="Arial" panose="020B0604020202020204" pitchFamily="34" charset="0"/>
              </a:rPr>
              <a:t>Ankle</a:t>
            </a:r>
          </a:p>
          <a:p>
            <a:r>
              <a:rPr lang="en-US" sz="1100" dirty="0">
                <a:latin typeface="Arial" panose="020B0604020202020204" pitchFamily="34" charset="0"/>
                <a:cs typeface="Arial" panose="020B0604020202020204" pitchFamily="34" charset="0"/>
              </a:rPr>
              <a:t>13.3% (Range 11.6-48.0%)</a:t>
            </a:r>
          </a:p>
        </p:txBody>
      </p:sp>
      <p:sp>
        <p:nvSpPr>
          <p:cNvPr id="22" name="TextBox 21">
            <a:extLst>
              <a:ext uri="{FF2B5EF4-FFF2-40B4-BE49-F238E27FC236}">
                <a16:creationId xmlns:a16="http://schemas.microsoft.com/office/drawing/2014/main" id="{71BDDCEB-4BE3-443C-8D1A-4B4ECF0E119D}"/>
              </a:ext>
            </a:extLst>
          </p:cNvPr>
          <p:cNvSpPr txBox="1"/>
          <p:nvPr/>
        </p:nvSpPr>
        <p:spPr>
          <a:xfrm>
            <a:off x="314770" y="4730173"/>
            <a:ext cx="1921727" cy="430887"/>
          </a:xfrm>
          <a:prstGeom prst="rect">
            <a:avLst/>
          </a:prstGeom>
          <a:noFill/>
        </p:spPr>
        <p:txBody>
          <a:bodyPr wrap="square" rtlCol="0">
            <a:spAutoFit/>
          </a:bodyPr>
          <a:lstStyle/>
          <a:p>
            <a:r>
              <a:rPr lang="en-US" sz="1100" b="1" dirty="0">
                <a:solidFill>
                  <a:srgbClr val="0070C0"/>
                </a:solidFill>
                <a:latin typeface="Arial" panose="020B0604020202020204" pitchFamily="34" charset="0"/>
                <a:cs typeface="Arial" panose="020B0604020202020204" pitchFamily="34" charset="0"/>
              </a:rPr>
              <a:t>Quadricep and hamstring</a:t>
            </a:r>
          </a:p>
          <a:p>
            <a:r>
              <a:rPr lang="en-US" sz="1100" dirty="0">
                <a:latin typeface="Arial" panose="020B0604020202020204" pitchFamily="34" charset="0"/>
                <a:cs typeface="Arial" panose="020B0604020202020204" pitchFamily="34" charset="0"/>
              </a:rPr>
              <a:t>3.6% (Range 0.7-12.7%)</a:t>
            </a:r>
          </a:p>
        </p:txBody>
      </p:sp>
      <p:sp>
        <p:nvSpPr>
          <p:cNvPr id="12" name="Rectangle 11">
            <a:extLst>
              <a:ext uri="{FF2B5EF4-FFF2-40B4-BE49-F238E27FC236}">
                <a16:creationId xmlns:a16="http://schemas.microsoft.com/office/drawing/2014/main" id="{68ACB0A2-328B-5C38-AE1E-D3234F83CD20}"/>
              </a:ext>
            </a:extLst>
          </p:cNvPr>
          <p:cNvSpPr/>
          <p:nvPr/>
        </p:nvSpPr>
        <p:spPr>
          <a:xfrm>
            <a:off x="2929383" y="6747001"/>
            <a:ext cx="3599594" cy="2104563"/>
          </a:xfrm>
          <a:prstGeom prst="rect">
            <a:avLst/>
          </a:prstGeom>
          <a:solidFill>
            <a:schemeClr val="accent1">
              <a:alpha val="2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extBox 15">
            <a:extLst>
              <a:ext uri="{FF2B5EF4-FFF2-40B4-BE49-F238E27FC236}">
                <a16:creationId xmlns:a16="http://schemas.microsoft.com/office/drawing/2014/main" id="{D2CBEBE2-F7D6-29B9-E6EF-C35F34DF2FD2}"/>
              </a:ext>
            </a:extLst>
          </p:cNvPr>
          <p:cNvSpPr txBox="1"/>
          <p:nvPr/>
        </p:nvSpPr>
        <p:spPr>
          <a:xfrm>
            <a:off x="3019456" y="6806702"/>
            <a:ext cx="3455872" cy="1985159"/>
          </a:xfrm>
          <a:prstGeom prst="rect">
            <a:avLst/>
          </a:prstGeom>
          <a:noFill/>
        </p:spPr>
        <p:txBody>
          <a:bodyPr wrap="square" rtlCol="0">
            <a:spAutoFit/>
          </a:bodyPr>
          <a:lstStyle/>
          <a:p>
            <a:r>
              <a:rPr lang="en-US" sz="1300" b="1" dirty="0">
                <a:solidFill>
                  <a:srgbClr val="0070C0"/>
                </a:solidFill>
                <a:latin typeface="Arial" panose="020B0604020202020204" pitchFamily="34" charset="0"/>
                <a:cs typeface="Arial" panose="020B0604020202020204" pitchFamily="34" charset="0"/>
              </a:rPr>
              <a:t>Injury Prevention</a:t>
            </a:r>
          </a:p>
          <a:p>
            <a:endParaRPr lang="en-US" sz="1100"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en-US" sz="1100" dirty="0">
                <a:latin typeface="Arial" panose="020B0604020202020204" pitchFamily="34" charset="0"/>
                <a:cs typeface="Arial" panose="020B0604020202020204" pitchFamily="34" charset="0"/>
              </a:rPr>
              <a:t>Moderate changes in training volume. Progress slowly (no more than 5-10% increase n volume per week)</a:t>
            </a:r>
          </a:p>
          <a:p>
            <a:pPr marL="171450" indent="-171450">
              <a:buFont typeface="Arial" panose="020B0604020202020204" pitchFamily="34" charset="0"/>
              <a:buChar char="•"/>
            </a:pPr>
            <a:r>
              <a:rPr lang="en-US" sz="1100" dirty="0">
                <a:latin typeface="Arial" panose="020B0604020202020204" pitchFamily="34" charset="0"/>
                <a:cs typeface="Arial" panose="020B0604020202020204" pitchFamily="34" charset="0"/>
              </a:rPr>
              <a:t>Regular and consistent free weight strength training and neuromotor exercise; single leg and challenging multijoint motion </a:t>
            </a:r>
          </a:p>
          <a:p>
            <a:pPr marL="171450" indent="-171450">
              <a:buFont typeface="Arial" panose="020B0604020202020204" pitchFamily="34" charset="0"/>
              <a:buChar char="•"/>
            </a:pPr>
            <a:r>
              <a:rPr lang="en-US" sz="1100" dirty="0">
                <a:latin typeface="Arial" panose="020B0604020202020204" pitchFamily="34" charset="0"/>
                <a:cs typeface="Arial" panose="020B0604020202020204" pitchFamily="34" charset="0"/>
              </a:rPr>
              <a:t>Foot core training and shoes that promote healthy foot motion (low shoe drop, wide toe box, light weight, moderate cushion)</a:t>
            </a:r>
          </a:p>
        </p:txBody>
      </p:sp>
    </p:spTree>
    <p:extLst>
      <p:ext uri="{BB962C8B-B14F-4D97-AF65-F5344CB8AC3E}">
        <p14:creationId xmlns:p14="http://schemas.microsoft.com/office/powerpoint/2010/main" val="4711053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CC75F7-6CF8-4882-8AAE-2A6CCC76FFCC}"/>
              </a:ext>
            </a:extLst>
          </p:cNvPr>
          <p:cNvSpPr>
            <a:spLocks noGrp="1"/>
          </p:cNvSpPr>
          <p:nvPr>
            <p:ph type="title"/>
          </p:nvPr>
        </p:nvSpPr>
        <p:spPr>
          <a:xfrm>
            <a:off x="471487" y="338554"/>
            <a:ext cx="5915025" cy="569495"/>
          </a:xfrm>
        </p:spPr>
        <p:txBody>
          <a:bodyPr>
            <a:normAutofit/>
          </a:bodyPr>
          <a:lstStyle/>
          <a:p>
            <a:r>
              <a:rPr lang="en-US" sz="1500" b="1" dirty="0">
                <a:solidFill>
                  <a:srgbClr val="002060"/>
                </a:solidFill>
                <a:latin typeface="Arial" panose="020B0604020202020204" pitchFamily="34" charset="0"/>
                <a:cs typeface="Arial" panose="020B0604020202020204" pitchFamily="34" charset="0"/>
              </a:rPr>
              <a:t>Specific Injury Prevalence </a:t>
            </a:r>
          </a:p>
        </p:txBody>
      </p:sp>
      <p:graphicFrame>
        <p:nvGraphicFramePr>
          <p:cNvPr id="4" name="Content Placeholder 3">
            <a:extLst>
              <a:ext uri="{FF2B5EF4-FFF2-40B4-BE49-F238E27FC236}">
                <a16:creationId xmlns:a16="http://schemas.microsoft.com/office/drawing/2014/main" id="{4377F6EA-BC38-481E-91C2-FCADBE06D7DF}"/>
              </a:ext>
            </a:extLst>
          </p:cNvPr>
          <p:cNvGraphicFramePr>
            <a:graphicFrameLocks noGrp="1"/>
          </p:cNvGraphicFramePr>
          <p:nvPr>
            <p:ph idx="1"/>
            <p:extLst>
              <p:ext uri="{D42A27DB-BD31-4B8C-83A1-F6EECF244321}">
                <p14:modId xmlns:p14="http://schemas.microsoft.com/office/powerpoint/2010/main" val="1763919459"/>
              </p:ext>
            </p:extLst>
          </p:nvPr>
        </p:nvGraphicFramePr>
        <p:xfrm>
          <a:off x="595057" y="908050"/>
          <a:ext cx="5791455" cy="6039607"/>
        </p:xfrm>
        <a:graphic>
          <a:graphicData uri="http://schemas.openxmlformats.org/drawingml/2006/table">
            <a:tbl>
              <a:tblPr firstRow="1" bandRow="1">
                <a:tableStyleId>{5C22544A-7EE6-4342-B048-85BDC9FD1C3A}</a:tableStyleId>
              </a:tblPr>
              <a:tblGrid>
                <a:gridCol w="2196269">
                  <a:extLst>
                    <a:ext uri="{9D8B030D-6E8A-4147-A177-3AD203B41FA5}">
                      <a16:colId xmlns:a16="http://schemas.microsoft.com/office/drawing/2014/main" val="403516437"/>
                    </a:ext>
                  </a:extLst>
                </a:gridCol>
                <a:gridCol w="624974">
                  <a:extLst>
                    <a:ext uri="{9D8B030D-6E8A-4147-A177-3AD203B41FA5}">
                      <a16:colId xmlns:a16="http://schemas.microsoft.com/office/drawing/2014/main" val="2965015226"/>
                    </a:ext>
                  </a:extLst>
                </a:gridCol>
                <a:gridCol w="2970212">
                  <a:extLst>
                    <a:ext uri="{9D8B030D-6E8A-4147-A177-3AD203B41FA5}">
                      <a16:colId xmlns:a16="http://schemas.microsoft.com/office/drawing/2014/main" val="1179375336"/>
                    </a:ext>
                  </a:extLst>
                </a:gridCol>
              </a:tblGrid>
              <a:tr h="332710">
                <a:tc>
                  <a:txBody>
                    <a:bodyPr/>
                    <a:lstStyle/>
                    <a:p>
                      <a:r>
                        <a:rPr lang="en-US" sz="1200" dirty="0">
                          <a:latin typeface="Arial" panose="020B0604020202020204" pitchFamily="34" charset="0"/>
                          <a:cs typeface="Arial" panose="020B0604020202020204" pitchFamily="34" charset="0"/>
                        </a:rPr>
                        <a:t>Injury </a:t>
                      </a:r>
                    </a:p>
                  </a:txBody>
                  <a:tcPr/>
                </a:tc>
                <a:tc>
                  <a:txBody>
                    <a:bodyPr/>
                    <a:lstStyle/>
                    <a:p>
                      <a:r>
                        <a:rPr lang="en-US" sz="1200" dirty="0">
                          <a:latin typeface="Arial" panose="020B0604020202020204" pitchFamily="34" charset="0"/>
                          <a:cs typeface="Arial" panose="020B0604020202020204" pitchFamily="34" charset="0"/>
                        </a:rPr>
                        <a:t>%</a:t>
                      </a:r>
                    </a:p>
                  </a:txBody>
                  <a:tcPr/>
                </a:tc>
                <a:tc>
                  <a:txBody>
                    <a:bodyPr/>
                    <a:lstStyle/>
                    <a:p>
                      <a:r>
                        <a:rPr lang="en-US" sz="1200" dirty="0">
                          <a:latin typeface="Arial" panose="020B0604020202020204" pitchFamily="34" charset="0"/>
                          <a:cs typeface="Arial" panose="020B0604020202020204" pitchFamily="34" charset="0"/>
                        </a:rPr>
                        <a:t>Comment</a:t>
                      </a:r>
                    </a:p>
                  </a:txBody>
                  <a:tcPr/>
                </a:tc>
                <a:extLst>
                  <a:ext uri="{0D108BD9-81ED-4DB2-BD59-A6C34878D82A}">
                    <a16:rowId xmlns:a16="http://schemas.microsoft.com/office/drawing/2014/main" val="2027024809"/>
                  </a:ext>
                </a:extLst>
              </a:tr>
              <a:tr h="225635">
                <a:tc>
                  <a:txBody>
                    <a:bodyPr/>
                    <a:lstStyle/>
                    <a:p>
                      <a:r>
                        <a:rPr lang="en-US" sz="1000" dirty="0">
                          <a:latin typeface="Arial" panose="020B0604020202020204" pitchFamily="34" charset="0"/>
                          <a:cs typeface="Arial" panose="020B0604020202020204" pitchFamily="34" charset="0"/>
                        </a:rPr>
                        <a:t>Patellofemoral pain (PFP)</a:t>
                      </a:r>
                    </a:p>
                  </a:txBody>
                  <a:tcPr/>
                </a:tc>
                <a:tc>
                  <a:txBody>
                    <a:bodyPr/>
                    <a:lstStyle/>
                    <a:p>
                      <a:r>
                        <a:rPr lang="en-US" sz="1000" dirty="0">
                          <a:latin typeface="Arial" panose="020B0604020202020204" pitchFamily="34" charset="0"/>
                          <a:cs typeface="Arial" panose="020B0604020202020204" pitchFamily="34" charset="0"/>
                        </a:rPr>
                        <a:t>16.7</a:t>
                      </a:r>
                    </a:p>
                  </a:txBody>
                  <a:tcPr/>
                </a:tc>
                <a:tc>
                  <a:txBody>
                    <a:bodyPr/>
                    <a:lstStyle/>
                    <a:p>
                      <a:r>
                        <a:rPr lang="en-US" sz="1000" dirty="0">
                          <a:latin typeface="Arial" panose="020B0604020202020204" pitchFamily="34" charset="0"/>
                          <a:cs typeface="Arial" panose="020B0604020202020204" pitchFamily="34" charset="0"/>
                        </a:rPr>
                        <a:t>“runner’s knee”, very common, aching., burning or sharp pains around kneecap</a:t>
                      </a:r>
                    </a:p>
                  </a:txBody>
                  <a:tcPr/>
                </a:tc>
                <a:extLst>
                  <a:ext uri="{0D108BD9-81ED-4DB2-BD59-A6C34878D82A}">
                    <a16:rowId xmlns:a16="http://schemas.microsoft.com/office/drawing/2014/main" val="3926906003"/>
                  </a:ext>
                </a:extLst>
              </a:tr>
              <a:tr h="507679">
                <a:tc>
                  <a:txBody>
                    <a:bodyPr/>
                    <a:lstStyle/>
                    <a:p>
                      <a:r>
                        <a:rPr lang="en-US" sz="1000" dirty="0">
                          <a:latin typeface="Arial" panose="020B0604020202020204" pitchFamily="34" charset="0"/>
                          <a:cs typeface="Arial" panose="020B0604020202020204" pitchFamily="34" charset="0"/>
                        </a:rPr>
                        <a:t>Medial tibial stress syndrome (MTSS)</a:t>
                      </a:r>
                    </a:p>
                    <a:p>
                      <a:r>
                        <a:rPr lang="en-US" sz="1000" dirty="0">
                          <a:latin typeface="Arial" panose="020B0604020202020204" pitchFamily="34" charset="0"/>
                          <a:cs typeface="Arial" panose="020B0604020202020204" pitchFamily="34" charset="0"/>
                        </a:rPr>
                        <a:t>Stress fracture</a:t>
                      </a:r>
                    </a:p>
                  </a:txBody>
                  <a:tcPr/>
                </a:tc>
                <a:tc>
                  <a:txBody>
                    <a:bodyPr/>
                    <a:lstStyle/>
                    <a:p>
                      <a:r>
                        <a:rPr lang="en-US" sz="1000" dirty="0">
                          <a:latin typeface="Arial" panose="020B0604020202020204" pitchFamily="34" charset="0"/>
                          <a:cs typeface="Arial" panose="020B0604020202020204" pitchFamily="34" charset="0"/>
                        </a:rPr>
                        <a:t>9.1</a:t>
                      </a:r>
                    </a:p>
                    <a:p>
                      <a:endParaRPr lang="en-US" sz="1000" dirty="0">
                        <a:latin typeface="Arial" panose="020B0604020202020204" pitchFamily="34" charset="0"/>
                        <a:cs typeface="Arial" panose="020B0604020202020204" pitchFamily="34" charset="0"/>
                      </a:endParaRPr>
                    </a:p>
                    <a:p>
                      <a:r>
                        <a:rPr lang="en-US" sz="1000" dirty="0">
                          <a:latin typeface="Arial" panose="020B0604020202020204" pitchFamily="34" charset="0"/>
                          <a:cs typeface="Arial" panose="020B0604020202020204" pitchFamily="34" charset="0"/>
                        </a:rPr>
                        <a:t>16.0</a:t>
                      </a:r>
                    </a:p>
                  </a:txBody>
                  <a:tcPr/>
                </a:tc>
                <a:tc>
                  <a:txBody>
                    <a:bodyPr/>
                    <a:lstStyle/>
                    <a:p>
                      <a:r>
                        <a:rPr lang="en-US" sz="1000" dirty="0">
                          <a:latin typeface="Arial" panose="020B0604020202020204" pitchFamily="34" charset="0"/>
                          <a:cs typeface="Arial" panose="020B0604020202020204" pitchFamily="34" charset="0"/>
                        </a:rPr>
                        <a:t>Pre-fracture status, bone edema  </a:t>
                      </a:r>
                    </a:p>
                    <a:p>
                      <a:endParaRPr lang="en-US" sz="1000" dirty="0">
                        <a:latin typeface="Arial" panose="020B0604020202020204" pitchFamily="34" charset="0"/>
                        <a:cs typeface="Arial" panose="020B0604020202020204" pitchFamily="34" charset="0"/>
                      </a:endParaRPr>
                    </a:p>
                    <a:p>
                      <a:r>
                        <a:rPr lang="en-US" sz="1000" dirty="0">
                          <a:latin typeface="Arial" panose="020B0604020202020204" pitchFamily="34" charset="0"/>
                          <a:cs typeface="Arial" panose="020B0604020202020204" pitchFamily="34" charset="0"/>
                        </a:rPr>
                        <a:t>Bone fractures in foot bones, tibia, fibula</a:t>
                      </a:r>
                    </a:p>
                  </a:txBody>
                  <a:tcPr/>
                </a:tc>
                <a:extLst>
                  <a:ext uri="{0D108BD9-81ED-4DB2-BD59-A6C34878D82A}">
                    <a16:rowId xmlns:a16="http://schemas.microsoft.com/office/drawing/2014/main" val="3281523885"/>
                  </a:ext>
                </a:extLst>
              </a:tr>
              <a:tr h="225635">
                <a:tc>
                  <a:txBody>
                    <a:bodyPr/>
                    <a:lstStyle/>
                    <a:p>
                      <a:r>
                        <a:rPr lang="en-US" sz="1000" dirty="0">
                          <a:latin typeface="Arial" panose="020B0604020202020204" pitchFamily="34" charset="0"/>
                          <a:cs typeface="Arial" panose="020B0604020202020204" pitchFamily="34" charset="0"/>
                        </a:rPr>
                        <a:t>Patella tendinopathy</a:t>
                      </a:r>
                    </a:p>
                  </a:txBody>
                  <a:tcPr/>
                </a:tc>
                <a:tc>
                  <a:txBody>
                    <a:bodyPr/>
                    <a:lstStyle/>
                    <a:p>
                      <a:r>
                        <a:rPr lang="en-US" sz="1000" dirty="0">
                          <a:latin typeface="Arial" panose="020B0604020202020204" pitchFamily="34" charset="0"/>
                          <a:cs typeface="Arial" panose="020B0604020202020204" pitchFamily="34" charset="0"/>
                        </a:rPr>
                        <a:t>12.7</a:t>
                      </a:r>
                    </a:p>
                  </a:txBody>
                  <a:tcPr/>
                </a:tc>
                <a:tc>
                  <a:txBody>
                    <a:bodyPr/>
                    <a:lstStyle/>
                    <a:p>
                      <a:r>
                        <a:rPr lang="en-US" sz="1000" dirty="0">
                          <a:latin typeface="Arial" panose="020B0604020202020204" pitchFamily="34" charset="0"/>
                          <a:cs typeface="Arial" panose="020B0604020202020204" pitchFamily="34" charset="0"/>
                        </a:rPr>
                        <a:t>Pain under kneecap along tendon</a:t>
                      </a:r>
                    </a:p>
                  </a:txBody>
                  <a:tcPr/>
                </a:tc>
                <a:extLst>
                  <a:ext uri="{0D108BD9-81ED-4DB2-BD59-A6C34878D82A}">
                    <a16:rowId xmlns:a16="http://schemas.microsoft.com/office/drawing/2014/main" val="3634042821"/>
                  </a:ext>
                </a:extLst>
              </a:tr>
              <a:tr h="366657">
                <a:tc>
                  <a:txBody>
                    <a:bodyPr/>
                    <a:lstStyle/>
                    <a:p>
                      <a:r>
                        <a:rPr lang="en-US" sz="1000" dirty="0">
                          <a:latin typeface="Arial" panose="020B0604020202020204" pitchFamily="34" charset="0"/>
                          <a:cs typeface="Arial" panose="020B0604020202020204" pitchFamily="34" charset="0"/>
                        </a:rPr>
                        <a:t>Tibialis posterior tendinopathy</a:t>
                      </a:r>
                    </a:p>
                  </a:txBody>
                  <a:tcPr/>
                </a:tc>
                <a:tc>
                  <a:txBody>
                    <a:bodyPr/>
                    <a:lstStyle/>
                    <a:p>
                      <a:r>
                        <a:rPr lang="en-US" sz="1000" dirty="0">
                          <a:latin typeface="Arial" panose="020B0604020202020204" pitchFamily="34" charset="0"/>
                          <a:cs typeface="Arial" panose="020B0604020202020204" pitchFamily="34" charset="0"/>
                        </a:rPr>
                        <a:t>16.0</a:t>
                      </a:r>
                    </a:p>
                  </a:txBody>
                  <a:tcPr/>
                </a:tc>
                <a:tc>
                  <a:txBody>
                    <a:bodyPr/>
                    <a:lstStyle/>
                    <a:p>
                      <a:r>
                        <a:rPr lang="en-US" sz="1000" dirty="0">
                          <a:latin typeface="Arial" panose="020B0604020202020204" pitchFamily="34" charset="0"/>
                          <a:cs typeface="Arial" panose="020B0604020202020204" pitchFamily="34" charset="0"/>
                        </a:rPr>
                        <a:t>May be confused with posterior tibial stress fracture</a:t>
                      </a:r>
                    </a:p>
                  </a:txBody>
                  <a:tcPr/>
                </a:tc>
                <a:extLst>
                  <a:ext uri="{0D108BD9-81ED-4DB2-BD59-A6C34878D82A}">
                    <a16:rowId xmlns:a16="http://schemas.microsoft.com/office/drawing/2014/main" val="777337478"/>
                  </a:ext>
                </a:extLst>
              </a:tr>
              <a:tr h="266539">
                <a:tc>
                  <a:txBody>
                    <a:bodyPr/>
                    <a:lstStyle/>
                    <a:p>
                      <a:r>
                        <a:rPr lang="en-US" sz="1000" dirty="0">
                          <a:latin typeface="Arial" panose="020B0604020202020204" pitchFamily="34" charset="0"/>
                          <a:cs typeface="Arial" panose="020B0604020202020204" pitchFamily="34" charset="0"/>
                        </a:rPr>
                        <a:t>Anterior knee pain</a:t>
                      </a:r>
                    </a:p>
                  </a:txBody>
                  <a:tcPr/>
                </a:tc>
                <a:tc>
                  <a:txBody>
                    <a:bodyPr/>
                    <a:lstStyle/>
                    <a:p>
                      <a:r>
                        <a:rPr lang="en-US" sz="1000" dirty="0">
                          <a:latin typeface="Arial" panose="020B0604020202020204" pitchFamily="34" charset="0"/>
                          <a:cs typeface="Arial" panose="020B0604020202020204" pitchFamily="34" charset="0"/>
                        </a:rPr>
                        <a:t>15.8</a:t>
                      </a:r>
                    </a:p>
                  </a:txBody>
                  <a:tcPr/>
                </a:tc>
                <a:tc>
                  <a:txBody>
                    <a:bodyPr/>
                    <a:lstStyle/>
                    <a:p>
                      <a:r>
                        <a:rPr lang="en-US" sz="1000" dirty="0">
                          <a:latin typeface="Arial" panose="020B0604020202020204" pitchFamily="34" charset="0"/>
                          <a:cs typeface="Arial" panose="020B0604020202020204" pitchFamily="34" charset="0"/>
                        </a:rPr>
                        <a:t>Pain on and around the front surface of kneecap</a:t>
                      </a:r>
                    </a:p>
                  </a:txBody>
                  <a:tcPr/>
                </a:tc>
                <a:extLst>
                  <a:ext uri="{0D108BD9-81ED-4DB2-BD59-A6C34878D82A}">
                    <a16:rowId xmlns:a16="http://schemas.microsoft.com/office/drawing/2014/main" val="4176221525"/>
                  </a:ext>
                </a:extLst>
              </a:tr>
              <a:tr h="366657">
                <a:tc>
                  <a:txBody>
                    <a:bodyPr/>
                    <a:lstStyle/>
                    <a:p>
                      <a:r>
                        <a:rPr lang="en-US" sz="1000" dirty="0">
                          <a:latin typeface="Arial" panose="020B0604020202020204" pitchFamily="34" charset="0"/>
                          <a:cs typeface="Arial" panose="020B0604020202020204" pitchFamily="34" charset="0"/>
                        </a:rPr>
                        <a:t>Metatarsalgia</a:t>
                      </a:r>
                    </a:p>
                  </a:txBody>
                  <a:tcPr/>
                </a:tc>
                <a:tc>
                  <a:txBody>
                    <a:bodyPr/>
                    <a:lstStyle/>
                    <a:p>
                      <a:r>
                        <a:rPr lang="en-US" sz="1000" dirty="0">
                          <a:latin typeface="Arial" panose="020B0604020202020204" pitchFamily="34" charset="0"/>
                          <a:cs typeface="Arial" panose="020B0604020202020204" pitchFamily="34" charset="0"/>
                        </a:rPr>
                        <a:t>8.0</a:t>
                      </a:r>
                    </a:p>
                  </a:txBody>
                  <a:tcPr/>
                </a:tc>
                <a:tc>
                  <a:txBody>
                    <a:bodyPr/>
                    <a:lstStyle/>
                    <a:p>
                      <a:r>
                        <a:rPr lang="en-US" sz="1000" dirty="0">
                          <a:latin typeface="Arial" panose="020B0604020202020204" pitchFamily="34" charset="0"/>
                          <a:cs typeface="Arial" panose="020B0604020202020204" pitchFamily="34" charset="0"/>
                        </a:rPr>
                        <a:t>Pain on bottom side of ball of foot, feels “like a pebble”</a:t>
                      </a:r>
                    </a:p>
                  </a:txBody>
                  <a:tcPr/>
                </a:tc>
                <a:extLst>
                  <a:ext uri="{0D108BD9-81ED-4DB2-BD59-A6C34878D82A}">
                    <a16:rowId xmlns:a16="http://schemas.microsoft.com/office/drawing/2014/main" val="388935199"/>
                  </a:ext>
                </a:extLst>
              </a:tr>
              <a:tr h="366657">
                <a:tc>
                  <a:txBody>
                    <a:bodyPr/>
                    <a:lstStyle/>
                    <a:p>
                      <a:r>
                        <a:rPr lang="en-US" sz="1000" dirty="0">
                          <a:latin typeface="Arial" panose="020B0604020202020204" pitchFamily="34" charset="0"/>
                          <a:cs typeface="Arial" panose="020B0604020202020204" pitchFamily="34" charset="0"/>
                        </a:rPr>
                        <a:t>Plantar fasciitis</a:t>
                      </a:r>
                    </a:p>
                  </a:txBody>
                  <a:tcPr/>
                </a:tc>
                <a:tc>
                  <a:txBody>
                    <a:bodyPr/>
                    <a:lstStyle/>
                    <a:p>
                      <a:r>
                        <a:rPr lang="en-US" sz="1000" dirty="0">
                          <a:latin typeface="Arial" panose="020B0604020202020204" pitchFamily="34" charset="0"/>
                          <a:cs typeface="Arial" panose="020B0604020202020204" pitchFamily="34" charset="0"/>
                        </a:rPr>
                        <a:t>7.9</a:t>
                      </a:r>
                    </a:p>
                  </a:txBody>
                  <a:tcPr/>
                </a:tc>
                <a:tc>
                  <a:txBody>
                    <a:bodyPr/>
                    <a:lstStyle/>
                    <a:p>
                      <a:r>
                        <a:rPr lang="en-US" sz="1000" b="0" i="0" kern="1200" dirty="0">
                          <a:solidFill>
                            <a:schemeClr val="dk1"/>
                          </a:solidFill>
                          <a:effectLst/>
                          <a:latin typeface="Arial" panose="020B0604020202020204" pitchFamily="34" charset="0"/>
                          <a:ea typeface="+mn-ea"/>
                          <a:cs typeface="Arial" panose="020B0604020202020204" pitchFamily="34" charset="0"/>
                        </a:rPr>
                        <a:t>heel pain and stiffness, and inflammation along bottom of foot</a:t>
                      </a:r>
                      <a:endParaRPr lang="en-US" sz="10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4293401214"/>
                  </a:ext>
                </a:extLst>
              </a:tr>
              <a:tr h="266539">
                <a:tc>
                  <a:txBody>
                    <a:bodyPr/>
                    <a:lstStyle/>
                    <a:p>
                      <a:r>
                        <a:rPr lang="en-US" sz="1000" dirty="0">
                          <a:latin typeface="Arial" panose="020B0604020202020204" pitchFamily="34" charset="0"/>
                          <a:cs typeface="Arial" panose="020B0604020202020204" pitchFamily="34" charset="0"/>
                        </a:rPr>
                        <a:t>Achilles tendinopathy</a:t>
                      </a:r>
                    </a:p>
                  </a:txBody>
                  <a:tcPr/>
                </a:tc>
                <a:tc>
                  <a:txBody>
                    <a:bodyPr/>
                    <a:lstStyle/>
                    <a:p>
                      <a:r>
                        <a:rPr lang="en-US" sz="1000" dirty="0">
                          <a:latin typeface="Arial" panose="020B0604020202020204" pitchFamily="34" charset="0"/>
                          <a:cs typeface="Arial" panose="020B0604020202020204" pitchFamily="34" charset="0"/>
                        </a:rPr>
                        <a:t>6.6</a:t>
                      </a:r>
                    </a:p>
                  </a:txBody>
                  <a:tcPr/>
                </a:tc>
                <a:tc>
                  <a:txBody>
                    <a:bodyPr/>
                    <a:lstStyle/>
                    <a:p>
                      <a:r>
                        <a:rPr lang="en-US" sz="1000" dirty="0">
                          <a:latin typeface="Arial" panose="020B0604020202020204" pitchFamily="34" charset="0"/>
                          <a:cs typeface="Arial" panose="020B0604020202020204" pitchFamily="34" charset="0"/>
                        </a:rPr>
                        <a:t>Pain, stiffness, swelling and weakness of tendons</a:t>
                      </a:r>
                    </a:p>
                  </a:txBody>
                  <a:tcPr/>
                </a:tc>
                <a:extLst>
                  <a:ext uri="{0D108BD9-81ED-4DB2-BD59-A6C34878D82A}">
                    <a16:rowId xmlns:a16="http://schemas.microsoft.com/office/drawing/2014/main" val="1381058753"/>
                  </a:ext>
                </a:extLst>
              </a:tr>
              <a:tr h="366657">
                <a:tc>
                  <a:txBody>
                    <a:bodyPr/>
                    <a:lstStyle/>
                    <a:p>
                      <a:r>
                        <a:rPr lang="en-US" sz="1000" dirty="0">
                          <a:latin typeface="Arial" panose="020B0604020202020204" pitchFamily="34" charset="0"/>
                          <a:cs typeface="Arial" panose="020B0604020202020204" pitchFamily="34" charset="0"/>
                        </a:rPr>
                        <a:t>Ankle sprain</a:t>
                      </a:r>
                    </a:p>
                  </a:txBody>
                  <a:tcPr/>
                </a:tc>
                <a:tc>
                  <a:txBody>
                    <a:bodyPr/>
                    <a:lstStyle/>
                    <a:p>
                      <a:r>
                        <a:rPr lang="en-US" sz="1000" dirty="0">
                          <a:latin typeface="Arial" panose="020B0604020202020204" pitchFamily="34" charset="0"/>
                          <a:cs typeface="Arial" panose="020B0604020202020204" pitchFamily="34" charset="0"/>
                        </a:rPr>
                        <a:t>5.7</a:t>
                      </a:r>
                    </a:p>
                  </a:txBody>
                  <a:tcPr/>
                </a:tc>
                <a:tc>
                  <a:txBody>
                    <a:bodyPr/>
                    <a:lstStyle/>
                    <a:p>
                      <a:r>
                        <a:rPr lang="en-US" sz="1000" dirty="0">
                          <a:latin typeface="Arial" panose="020B0604020202020204" pitchFamily="34" charset="0"/>
                          <a:cs typeface="Arial" panose="020B0604020202020204" pitchFamily="34" charset="0"/>
                        </a:rPr>
                        <a:t>Acute trauma to ankle with twist or inversion/ eversion</a:t>
                      </a:r>
                    </a:p>
                  </a:txBody>
                  <a:tcPr/>
                </a:tc>
                <a:extLst>
                  <a:ext uri="{0D108BD9-81ED-4DB2-BD59-A6C34878D82A}">
                    <a16:rowId xmlns:a16="http://schemas.microsoft.com/office/drawing/2014/main" val="2978486694"/>
                  </a:ext>
                </a:extLst>
              </a:tr>
              <a:tr h="507679">
                <a:tc>
                  <a:txBody>
                    <a:bodyPr/>
                    <a:lstStyle/>
                    <a:p>
                      <a:r>
                        <a:rPr lang="en-US" sz="1000" dirty="0">
                          <a:latin typeface="Arial" panose="020B0604020202020204" pitchFamily="34" charset="0"/>
                          <a:cs typeface="Arial" panose="020B0604020202020204" pitchFamily="34" charset="0"/>
                        </a:rPr>
                        <a:t>Meniscal injury</a:t>
                      </a:r>
                    </a:p>
                  </a:txBody>
                  <a:tcPr/>
                </a:tc>
                <a:tc>
                  <a:txBody>
                    <a:bodyPr/>
                    <a:lstStyle/>
                    <a:p>
                      <a:r>
                        <a:rPr lang="en-US" sz="1000" dirty="0">
                          <a:latin typeface="Arial" panose="020B0604020202020204" pitchFamily="34" charset="0"/>
                          <a:cs typeface="Arial" panose="020B0604020202020204" pitchFamily="34" charset="0"/>
                        </a:rPr>
                        <a:t>5.0</a:t>
                      </a:r>
                    </a:p>
                  </a:txBody>
                  <a:tcPr/>
                </a:tc>
                <a:tc>
                  <a:txBody>
                    <a:bodyPr/>
                    <a:lstStyle/>
                    <a:p>
                      <a:r>
                        <a:rPr lang="en-US" sz="1000" dirty="0">
                          <a:latin typeface="Arial" panose="020B0604020202020204" pitchFamily="34" charset="0"/>
                          <a:cs typeface="Arial" panose="020B0604020202020204" pitchFamily="34" charset="0"/>
                        </a:rPr>
                        <a:t>Tears in one of the C-shaped cartilage rings of knee; caused by twisting, rapid acceleration and deceleration</a:t>
                      </a:r>
                    </a:p>
                  </a:txBody>
                  <a:tcPr/>
                </a:tc>
                <a:extLst>
                  <a:ext uri="{0D108BD9-81ED-4DB2-BD59-A6C34878D82A}">
                    <a16:rowId xmlns:a16="http://schemas.microsoft.com/office/drawing/2014/main" val="4093514643"/>
                  </a:ext>
                </a:extLst>
              </a:tr>
              <a:tr h="225635">
                <a:tc>
                  <a:txBody>
                    <a:bodyPr/>
                    <a:lstStyle/>
                    <a:p>
                      <a:r>
                        <a:rPr lang="en-US" sz="1000" dirty="0">
                          <a:latin typeface="Arial" panose="020B0604020202020204" pitchFamily="34" charset="0"/>
                          <a:cs typeface="Arial" panose="020B0604020202020204" pitchFamily="34" charset="0"/>
                        </a:rPr>
                        <a:t>Low back pain</a:t>
                      </a:r>
                    </a:p>
                  </a:txBody>
                  <a:tcPr/>
                </a:tc>
                <a:tc>
                  <a:txBody>
                    <a:bodyPr/>
                    <a:lstStyle/>
                    <a:p>
                      <a:r>
                        <a:rPr lang="en-US" sz="1000" dirty="0">
                          <a:latin typeface="Arial" panose="020B0604020202020204" pitchFamily="34" charset="0"/>
                          <a:cs typeface="Arial" panose="020B0604020202020204" pitchFamily="34" charset="0"/>
                        </a:rPr>
                        <a:t>4.7</a:t>
                      </a:r>
                    </a:p>
                  </a:txBody>
                  <a:tcPr/>
                </a:tc>
                <a:tc>
                  <a:txBody>
                    <a:bodyPr/>
                    <a:lstStyle/>
                    <a:p>
                      <a:r>
                        <a:rPr lang="en-US" sz="1000" dirty="0">
                          <a:latin typeface="Arial" panose="020B0604020202020204" pitchFamily="34" charset="0"/>
                          <a:cs typeface="Arial" panose="020B0604020202020204" pitchFamily="34" charset="0"/>
                        </a:rPr>
                        <a:t>Chronic, generalized aching in low back</a:t>
                      </a:r>
                    </a:p>
                  </a:txBody>
                  <a:tcPr/>
                </a:tc>
                <a:extLst>
                  <a:ext uri="{0D108BD9-81ED-4DB2-BD59-A6C34878D82A}">
                    <a16:rowId xmlns:a16="http://schemas.microsoft.com/office/drawing/2014/main" val="1031064997"/>
                  </a:ext>
                </a:extLst>
              </a:tr>
              <a:tr h="366657">
                <a:tc>
                  <a:txBody>
                    <a:bodyPr/>
                    <a:lstStyle/>
                    <a:p>
                      <a:r>
                        <a:rPr lang="en-US" sz="1000" dirty="0">
                          <a:latin typeface="Arial" panose="020B0604020202020204" pitchFamily="34" charset="0"/>
                          <a:cs typeface="Arial" panose="020B0604020202020204" pitchFamily="34" charset="0"/>
                        </a:rPr>
                        <a:t>Sacroiliac injury</a:t>
                      </a:r>
                    </a:p>
                  </a:txBody>
                  <a:tcPr/>
                </a:tc>
                <a:tc>
                  <a:txBody>
                    <a:bodyPr/>
                    <a:lstStyle/>
                    <a:p>
                      <a:r>
                        <a:rPr lang="en-US" sz="1000" dirty="0">
                          <a:latin typeface="Arial" panose="020B0604020202020204" pitchFamily="34" charset="0"/>
                          <a:cs typeface="Arial" panose="020B0604020202020204" pitchFamily="34" charset="0"/>
                        </a:rPr>
                        <a:t>4.0</a:t>
                      </a:r>
                    </a:p>
                  </a:txBody>
                  <a:tcPr/>
                </a:tc>
                <a:tc>
                  <a:txBody>
                    <a:bodyPr/>
                    <a:lstStyle/>
                    <a:p>
                      <a:r>
                        <a:rPr lang="en-US" sz="1000" dirty="0">
                          <a:latin typeface="Arial" panose="020B0604020202020204" pitchFamily="34" charset="0"/>
                          <a:cs typeface="Arial" panose="020B0604020202020204" pitchFamily="34" charset="0"/>
                        </a:rPr>
                        <a:t>Deep seated pain, </a:t>
                      </a:r>
                      <a:r>
                        <a:rPr lang="en-US" sz="1000" b="0" i="0" kern="1200" dirty="0">
                          <a:solidFill>
                            <a:schemeClr val="dk1"/>
                          </a:solidFill>
                          <a:effectLst/>
                          <a:latin typeface="Arial" panose="020B0604020202020204" pitchFamily="34" charset="0"/>
                          <a:ea typeface="+mn-ea"/>
                          <a:cs typeface="Arial" panose="020B0604020202020204" pitchFamily="34" charset="0"/>
                        </a:rPr>
                        <a:t>numbness, tingling, weakness, pelvic pain, and leg instability</a:t>
                      </a:r>
                      <a:endParaRPr lang="en-US" sz="10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676819208"/>
                  </a:ext>
                </a:extLst>
              </a:tr>
              <a:tr h="507679">
                <a:tc>
                  <a:txBody>
                    <a:bodyPr/>
                    <a:lstStyle/>
                    <a:p>
                      <a:r>
                        <a:rPr lang="en-US" sz="1000" dirty="0">
                          <a:latin typeface="Arial" panose="020B0604020202020204" pitchFamily="34" charset="0"/>
                          <a:cs typeface="Arial" panose="020B0604020202020204" pitchFamily="34" charset="0"/>
                        </a:rPr>
                        <a:t>Quadriceps/ hamstring tendinopathy</a:t>
                      </a:r>
                    </a:p>
                  </a:txBody>
                  <a:tcPr/>
                </a:tc>
                <a:tc>
                  <a:txBody>
                    <a:bodyPr/>
                    <a:lstStyle/>
                    <a:p>
                      <a:r>
                        <a:rPr lang="en-US" sz="1000" dirty="0">
                          <a:latin typeface="Arial" panose="020B0604020202020204" pitchFamily="34" charset="0"/>
                          <a:cs typeface="Arial" panose="020B0604020202020204" pitchFamily="34" charset="0"/>
                        </a:rPr>
                        <a:t>3.6</a:t>
                      </a:r>
                    </a:p>
                  </a:txBody>
                  <a:tcPr/>
                </a:tc>
                <a:tc>
                  <a:txBody>
                    <a:bodyPr/>
                    <a:lstStyle/>
                    <a:p>
                      <a:r>
                        <a:rPr lang="en-US" sz="1000" dirty="0">
                          <a:latin typeface="Arial" panose="020B0604020202020204" pitchFamily="34" charset="0"/>
                          <a:cs typeface="Arial" panose="020B0604020202020204" pitchFamily="34" charset="0"/>
                        </a:rPr>
                        <a:t>Pain/ tenderness above kneecap, worsens with activity; pain in tendons that attach hamstrings to knee, leg and pelvis</a:t>
                      </a:r>
                    </a:p>
                  </a:txBody>
                  <a:tcPr/>
                </a:tc>
                <a:extLst>
                  <a:ext uri="{0D108BD9-81ED-4DB2-BD59-A6C34878D82A}">
                    <a16:rowId xmlns:a16="http://schemas.microsoft.com/office/drawing/2014/main" val="2207299726"/>
                  </a:ext>
                </a:extLst>
              </a:tr>
              <a:tr h="266539">
                <a:tc>
                  <a:txBody>
                    <a:bodyPr/>
                    <a:lstStyle/>
                    <a:p>
                      <a:r>
                        <a:rPr lang="en-US" sz="1000" dirty="0">
                          <a:latin typeface="Arial" panose="020B0604020202020204" pitchFamily="34" charset="0"/>
                          <a:cs typeface="Arial" panose="020B0604020202020204" pitchFamily="34" charset="0"/>
                        </a:rPr>
                        <a:t>Gluteal strain or tendinopathy</a:t>
                      </a:r>
                    </a:p>
                  </a:txBody>
                  <a:tcPr/>
                </a:tc>
                <a:tc>
                  <a:txBody>
                    <a:bodyPr/>
                    <a:lstStyle/>
                    <a:p>
                      <a:r>
                        <a:rPr lang="en-US" sz="1000" dirty="0">
                          <a:latin typeface="Arial" panose="020B0604020202020204" pitchFamily="34" charset="0"/>
                          <a:cs typeface="Arial" panose="020B0604020202020204" pitchFamily="34" charset="0"/>
                        </a:rPr>
                        <a:t>3.5</a:t>
                      </a:r>
                    </a:p>
                  </a:txBody>
                  <a:tcPr/>
                </a:tc>
                <a:tc>
                  <a:txBody>
                    <a:bodyPr/>
                    <a:lstStyle/>
                    <a:p>
                      <a:r>
                        <a:rPr lang="en-US" sz="1000" dirty="0">
                          <a:latin typeface="Arial" panose="020B0604020202020204" pitchFamily="34" charset="0"/>
                          <a:cs typeface="Arial" panose="020B0604020202020204" pitchFamily="34" charset="0"/>
                        </a:rPr>
                        <a:t>Pain in buttocks, difficulty lying on affected side</a:t>
                      </a:r>
                    </a:p>
                  </a:txBody>
                  <a:tcPr/>
                </a:tc>
                <a:extLst>
                  <a:ext uri="{0D108BD9-81ED-4DB2-BD59-A6C34878D82A}">
                    <a16:rowId xmlns:a16="http://schemas.microsoft.com/office/drawing/2014/main" val="2636495419"/>
                  </a:ext>
                </a:extLst>
              </a:tr>
              <a:tr h="366657">
                <a:tc>
                  <a:txBody>
                    <a:bodyPr/>
                    <a:lstStyle/>
                    <a:p>
                      <a:r>
                        <a:rPr lang="en-US" sz="1000" dirty="0">
                          <a:latin typeface="Arial" panose="020B0604020202020204" pitchFamily="34" charset="0"/>
                          <a:cs typeface="Arial" panose="020B0604020202020204" pitchFamily="34" charset="0"/>
                        </a:rPr>
                        <a:t>Trochanteric bursitis</a:t>
                      </a:r>
                    </a:p>
                  </a:txBody>
                  <a:tcPr/>
                </a:tc>
                <a:tc>
                  <a:txBody>
                    <a:bodyPr/>
                    <a:lstStyle/>
                    <a:p>
                      <a:r>
                        <a:rPr lang="en-US" sz="1000" dirty="0">
                          <a:latin typeface="Arial" panose="020B0604020202020204" pitchFamily="34" charset="0"/>
                          <a:cs typeface="Arial" panose="020B0604020202020204" pitchFamily="34" charset="0"/>
                        </a:rPr>
                        <a:t>1.1</a:t>
                      </a:r>
                    </a:p>
                  </a:txBody>
                  <a:tcPr/>
                </a:tc>
                <a:tc>
                  <a:txBody>
                    <a:bodyPr/>
                    <a:lstStyle/>
                    <a:p>
                      <a:r>
                        <a:rPr lang="en-US" sz="1000" b="0" i="0" kern="1200" dirty="0">
                          <a:solidFill>
                            <a:schemeClr val="dk1"/>
                          </a:solidFill>
                          <a:effectLst/>
                          <a:latin typeface="Arial" panose="020B0604020202020204" pitchFamily="34" charset="0"/>
                          <a:ea typeface="+mn-ea"/>
                          <a:cs typeface="Arial" panose="020B0604020202020204" pitchFamily="34" charset="0"/>
                        </a:rPr>
                        <a:t>Inflammation of the bursa, a fluid-filled sac that cushions the hip joint</a:t>
                      </a:r>
                      <a:endParaRPr lang="en-US" sz="10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528091650"/>
                  </a:ext>
                </a:extLst>
              </a:tr>
            </a:tbl>
          </a:graphicData>
        </a:graphic>
      </p:graphicFrame>
      <p:sp>
        <p:nvSpPr>
          <p:cNvPr id="3" name="TextBox 2">
            <a:extLst>
              <a:ext uri="{FF2B5EF4-FFF2-40B4-BE49-F238E27FC236}">
                <a16:creationId xmlns:a16="http://schemas.microsoft.com/office/drawing/2014/main" id="{EE45DB50-BA0D-84AD-7ED8-B56B0EF009F8}"/>
              </a:ext>
            </a:extLst>
          </p:cNvPr>
          <p:cNvSpPr txBox="1"/>
          <p:nvPr/>
        </p:nvSpPr>
        <p:spPr>
          <a:xfrm>
            <a:off x="528273" y="8476466"/>
            <a:ext cx="5644494" cy="261610"/>
          </a:xfrm>
          <a:prstGeom prst="rect">
            <a:avLst/>
          </a:prstGeom>
          <a:noFill/>
        </p:spPr>
        <p:txBody>
          <a:bodyPr wrap="none" rtlCol="0">
            <a:spAutoFit/>
          </a:bodyPr>
          <a:lstStyle/>
          <a:p>
            <a:r>
              <a:rPr lang="en-US" sz="1100" dirty="0">
                <a:solidFill>
                  <a:srgbClr val="0070C0"/>
                </a:solidFill>
                <a:latin typeface="Arial" panose="020B0604020202020204" pitchFamily="34" charset="0"/>
                <a:cs typeface="Arial" panose="020B0604020202020204" pitchFamily="34" charset="0"/>
              </a:rPr>
              <a:t>Visit the TOI team to learn more about your gait pattern, injury risk and prevention plans</a:t>
            </a:r>
          </a:p>
        </p:txBody>
      </p:sp>
      <p:sp>
        <p:nvSpPr>
          <p:cNvPr id="5" name="TextBox 4">
            <a:extLst>
              <a:ext uri="{FF2B5EF4-FFF2-40B4-BE49-F238E27FC236}">
                <a16:creationId xmlns:a16="http://schemas.microsoft.com/office/drawing/2014/main" id="{0085B0D9-1DCC-E6A1-77DB-69C945A77D3F}"/>
              </a:ext>
            </a:extLst>
          </p:cNvPr>
          <p:cNvSpPr txBox="1"/>
          <p:nvPr/>
        </p:nvSpPr>
        <p:spPr>
          <a:xfrm>
            <a:off x="471487" y="7016387"/>
            <a:ext cx="3145413" cy="400110"/>
          </a:xfrm>
          <a:prstGeom prst="rect">
            <a:avLst/>
          </a:prstGeom>
          <a:noFill/>
        </p:spPr>
        <p:txBody>
          <a:bodyPr wrap="none" rtlCol="0">
            <a:spAutoFit/>
          </a:bodyPr>
          <a:lstStyle/>
          <a:p>
            <a:r>
              <a:rPr lang="en-US" sz="1000" b="1" dirty="0">
                <a:solidFill>
                  <a:srgbClr val="002060"/>
                </a:solidFill>
                <a:latin typeface="Arial" panose="020B0604020202020204" pitchFamily="34" charset="0"/>
                <a:cs typeface="Arial" panose="020B0604020202020204" pitchFamily="34" charset="0"/>
              </a:rPr>
              <a:t>When musculoskeletal pain is not a normal pain:</a:t>
            </a:r>
          </a:p>
          <a:p>
            <a:endParaRPr lang="en-US" sz="1000" b="1" dirty="0">
              <a:solidFill>
                <a:srgbClr val="002060"/>
              </a:solidFill>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2C17A1D7-9182-988C-B1B2-E6BB6F39287F}"/>
              </a:ext>
            </a:extLst>
          </p:cNvPr>
          <p:cNvSpPr txBox="1"/>
          <p:nvPr/>
        </p:nvSpPr>
        <p:spPr>
          <a:xfrm>
            <a:off x="436595" y="8697724"/>
            <a:ext cx="6421405" cy="215444"/>
          </a:xfrm>
          <a:prstGeom prst="rect">
            <a:avLst/>
          </a:prstGeom>
          <a:noFill/>
        </p:spPr>
        <p:txBody>
          <a:bodyPr wrap="square" rtlCol="0">
            <a:spAutoFit/>
          </a:bodyPr>
          <a:lstStyle/>
          <a:p>
            <a:r>
              <a:rPr lang="en-US" sz="800" i="1" dirty="0">
                <a:latin typeface="Arial" panose="020B0604020202020204" pitchFamily="34" charset="0"/>
                <a:cs typeface="Arial" panose="020B0604020202020204" pitchFamily="34" charset="0"/>
              </a:rPr>
              <a:t>Scientific Sources: </a:t>
            </a:r>
            <a:r>
              <a:rPr lang="en-US" sz="800" i="1" dirty="0" err="1">
                <a:latin typeface="Arial" panose="020B0604020202020204" pitchFamily="34" charset="0"/>
                <a:cs typeface="Arial" panose="020B0604020202020204" pitchFamily="34" charset="0"/>
              </a:rPr>
              <a:t>Kakourris</a:t>
            </a:r>
            <a:r>
              <a:rPr lang="en-US" sz="800" i="1" dirty="0">
                <a:latin typeface="Arial" panose="020B0604020202020204" pitchFamily="34" charset="0"/>
                <a:cs typeface="Arial" panose="020B0604020202020204" pitchFamily="34" charset="0"/>
              </a:rPr>
              <a:t> N et al. J Sport Health Sci 2021;10:51322. Vincent HK &amp;Vincent KR. Curr Sports Med Rep 2017; 16(3):122</a:t>
            </a:r>
          </a:p>
        </p:txBody>
      </p:sp>
      <p:sp>
        <p:nvSpPr>
          <p:cNvPr id="7" name="TextBox 6">
            <a:extLst>
              <a:ext uri="{FF2B5EF4-FFF2-40B4-BE49-F238E27FC236}">
                <a16:creationId xmlns:a16="http://schemas.microsoft.com/office/drawing/2014/main" id="{7679C268-6889-283D-BBE4-4DB977FE1379}"/>
              </a:ext>
            </a:extLst>
          </p:cNvPr>
          <p:cNvSpPr txBox="1"/>
          <p:nvPr/>
        </p:nvSpPr>
        <p:spPr>
          <a:xfrm>
            <a:off x="436595" y="7361706"/>
            <a:ext cx="5925020" cy="1169551"/>
          </a:xfrm>
          <a:prstGeom prst="rect">
            <a:avLst/>
          </a:prstGeom>
          <a:noFill/>
        </p:spPr>
        <p:txBody>
          <a:bodyPr wrap="none" rtlCol="0">
            <a:spAutoFit/>
          </a:bodyPr>
          <a:lstStyle/>
          <a:p>
            <a:pPr marL="171450" indent="-171450">
              <a:buClr>
                <a:srgbClr val="0070C0"/>
              </a:buClr>
              <a:buSzPct val="160000"/>
              <a:buFont typeface="Arial" panose="020B0604020202020204" pitchFamily="34" charset="0"/>
              <a:buChar char="•"/>
            </a:pPr>
            <a:r>
              <a:rPr lang="en-US" sz="1000" dirty="0">
                <a:latin typeface="Arial" panose="020B0604020202020204" pitchFamily="34" charset="0"/>
                <a:cs typeface="Arial" panose="020B0604020202020204" pitchFamily="34" charset="0"/>
              </a:rPr>
              <a:t>Pain that increases during a running sessions, or if the pain quality changes (from achy to sharp</a:t>
            </a:r>
          </a:p>
          <a:p>
            <a:pPr marL="171450" indent="-171450">
              <a:buClr>
                <a:srgbClr val="0070C0"/>
              </a:buClr>
              <a:buSzPct val="160000"/>
              <a:buFont typeface="Arial" panose="020B0604020202020204" pitchFamily="34" charset="0"/>
              <a:buChar char="•"/>
            </a:pPr>
            <a:r>
              <a:rPr lang="en-US" sz="1000" dirty="0">
                <a:latin typeface="Arial" panose="020B0604020202020204" pitchFamily="34" charset="0"/>
                <a:cs typeface="Arial" panose="020B0604020202020204" pitchFamily="34" charset="0"/>
              </a:rPr>
              <a:t>Pain that lingers for more than 24 hours after training</a:t>
            </a:r>
          </a:p>
          <a:p>
            <a:pPr marL="171450" indent="-171450">
              <a:buClr>
                <a:srgbClr val="0070C0"/>
              </a:buClr>
              <a:buSzPct val="160000"/>
              <a:buFont typeface="Arial" panose="020B0604020202020204" pitchFamily="34" charset="0"/>
              <a:buChar char="•"/>
            </a:pPr>
            <a:r>
              <a:rPr lang="en-US" sz="1000" dirty="0">
                <a:latin typeface="Arial" panose="020B0604020202020204" pitchFamily="34" charset="0"/>
                <a:cs typeface="Arial" panose="020B0604020202020204" pitchFamily="34" charset="0"/>
              </a:rPr>
              <a:t>If mild pain is present (3/10 points on a 0-10 point scale), the pain should not worsen with exercise </a:t>
            </a:r>
          </a:p>
          <a:p>
            <a:pPr>
              <a:buClr>
                <a:srgbClr val="0070C0"/>
              </a:buClr>
              <a:buSzPct val="160000"/>
            </a:pPr>
            <a:r>
              <a:rPr lang="en-US" sz="1000" dirty="0">
                <a:latin typeface="Arial" panose="020B0604020202020204" pitchFamily="34" charset="0"/>
                <a:cs typeface="Arial" panose="020B0604020202020204" pitchFamily="34" charset="0"/>
              </a:rPr>
              <a:t>     or persist</a:t>
            </a:r>
          </a:p>
          <a:p>
            <a:pPr marL="171450" indent="-171450">
              <a:buClr>
                <a:srgbClr val="0070C0"/>
              </a:buClr>
              <a:buSzPct val="160000"/>
              <a:buFont typeface="Arial" panose="020B0604020202020204" pitchFamily="34" charset="0"/>
              <a:buChar char="•"/>
            </a:pPr>
            <a:r>
              <a:rPr lang="en-US" sz="1000" dirty="0">
                <a:latin typeface="Arial" panose="020B0604020202020204" pitchFamily="34" charset="0"/>
                <a:cs typeface="Arial" panose="020B0604020202020204" pitchFamily="34" charset="0"/>
              </a:rPr>
              <a:t>Pain that causes limp or compensation in gait.</a:t>
            </a:r>
          </a:p>
          <a:p>
            <a:pPr>
              <a:buClr>
                <a:srgbClr val="0070C0"/>
              </a:buClr>
              <a:buSzPct val="160000"/>
            </a:pPr>
            <a:r>
              <a:rPr lang="en-US" sz="1000" b="1" dirty="0">
                <a:latin typeface="Arial" panose="020B0604020202020204" pitchFamily="34" charset="0"/>
                <a:cs typeface="Arial" panose="020B0604020202020204" pitchFamily="34" charset="0"/>
              </a:rPr>
              <a:t>    STOP! Seek a running medicine professional </a:t>
            </a:r>
          </a:p>
          <a:p>
            <a:pPr marL="171450" indent="-171450">
              <a:buClr>
                <a:srgbClr val="0070C0"/>
              </a:buClr>
              <a:buSzPct val="160000"/>
              <a:buFont typeface="Arial" panose="020B0604020202020204" pitchFamily="34" charset="0"/>
              <a:buChar char="•"/>
            </a:pPr>
            <a:endParaRPr lang="en-US" sz="1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792048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3638F349B535F8468757773EF24D2564" ma:contentTypeVersion="18" ma:contentTypeDescription="Create a new document." ma:contentTypeScope="" ma:versionID="c1edd339bb2840d1a248fa811941fdf8">
  <xsd:schema xmlns:xsd="http://www.w3.org/2001/XMLSchema" xmlns:xs="http://www.w3.org/2001/XMLSchema" xmlns:p="http://schemas.microsoft.com/office/2006/metadata/properties" xmlns:ns3="c9552f64-28e2-4637-8a2d-95bb84510b33" xmlns:ns4="c69bf465-4d02-4fde-a351-494d3ae3f656" targetNamespace="http://schemas.microsoft.com/office/2006/metadata/properties" ma:root="true" ma:fieldsID="ef54dddf1016cc9c4bafdc5b547027f4" ns3:_="" ns4:_="">
    <xsd:import namespace="c9552f64-28e2-4637-8a2d-95bb84510b33"/>
    <xsd:import namespace="c69bf465-4d02-4fde-a351-494d3ae3f656"/>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MediaServiceDateTaken" minOccurs="0"/>
                <xsd:element ref="ns3:MediaServiceAutoTags" minOccurs="0"/>
                <xsd:element ref="ns3:MediaServiceGenerationTime" minOccurs="0"/>
                <xsd:element ref="ns3:MediaServiceEventHashCode" minOccurs="0"/>
                <xsd:element ref="ns3:MediaServiceLocation" minOccurs="0"/>
                <xsd:element ref="ns3:MediaServiceOCR" minOccurs="0"/>
                <xsd:element ref="ns4:SharedWithUsers" minOccurs="0"/>
                <xsd:element ref="ns4:SharedWithDetails" minOccurs="0"/>
                <xsd:element ref="ns4:SharingHintHash" minOccurs="0"/>
                <xsd:element ref="ns3:MediaLengthInSeconds" minOccurs="0"/>
                <xsd:element ref="ns3:_activity" minOccurs="0"/>
                <xsd:element ref="ns3:MediaServiceObjectDetectorVersions" minOccurs="0"/>
                <xsd:element ref="ns3:MediaServiceSystemTag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9552f64-28e2-4637-8a2d-95bb84510b3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Location" ma:index="16" nillable="true" ma:displayName="Location" ma:internalName="MediaServiceLocation"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LengthInSeconds" ma:index="21" nillable="true" ma:displayName="Length (seconds)" ma:internalName="MediaLengthInSeconds" ma:readOnly="true">
      <xsd:simpleType>
        <xsd:restriction base="dms:Unknown"/>
      </xsd:simpleType>
    </xsd:element>
    <xsd:element name="_activity" ma:index="22" nillable="true" ma:displayName="_activity" ma:hidden="true" ma:internalName="_activity">
      <xsd:simpleType>
        <xsd:restriction base="dms:Note"/>
      </xsd:simpleType>
    </xsd:element>
    <xsd:element name="MediaServiceObjectDetectorVersions" ma:index="23" nillable="true" ma:displayName="MediaServiceObjectDetectorVersions" ma:description="" ma:hidden="true" ma:indexed="true" ma:internalName="MediaServiceObjectDetectorVersions" ma:readOnly="true">
      <xsd:simpleType>
        <xsd:restriction base="dms:Text"/>
      </xsd:simpleType>
    </xsd:element>
    <xsd:element name="MediaServiceSystemTags" ma:index="24" nillable="true" ma:displayName="MediaServiceSystemTags" ma:hidden="true" ma:internalName="MediaServiceSystemTags" ma:readOnly="true">
      <xsd:simpleType>
        <xsd:restriction base="dms:Note"/>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69bf465-4d02-4fde-a351-494d3ae3f656"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activity xmlns="c9552f64-28e2-4637-8a2d-95bb84510b33" xsi:nil="true"/>
  </documentManagement>
</p:properties>
</file>

<file path=customXml/itemProps1.xml><?xml version="1.0" encoding="utf-8"?>
<ds:datastoreItem xmlns:ds="http://schemas.openxmlformats.org/officeDocument/2006/customXml" ds:itemID="{A8161FC4-C900-4189-B3E9-0A6573343FD0}">
  <ds:schemaRefs>
    <ds:schemaRef ds:uri="http://schemas.microsoft.com/sharepoint/v3/contenttype/forms"/>
  </ds:schemaRefs>
</ds:datastoreItem>
</file>

<file path=customXml/itemProps2.xml><?xml version="1.0" encoding="utf-8"?>
<ds:datastoreItem xmlns:ds="http://schemas.openxmlformats.org/officeDocument/2006/customXml" ds:itemID="{18677F34-0B97-4AF3-B019-3E94464D13A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9552f64-28e2-4637-8a2d-95bb84510b33"/>
    <ds:schemaRef ds:uri="c69bf465-4d02-4fde-a351-494d3ae3f65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11E949D-B4E7-4527-A5AF-46E6A989107F}">
  <ds:schemaRefs>
    <ds:schemaRef ds:uri="http://schemas.openxmlformats.org/package/2006/metadata/core-properties"/>
    <ds:schemaRef ds:uri="http://schemas.microsoft.com/office/2006/documentManagement/types"/>
    <ds:schemaRef ds:uri="http://schemas.microsoft.com/office/2006/metadata/properties"/>
    <ds:schemaRef ds:uri="http://purl.org/dc/elements/1.1/"/>
    <ds:schemaRef ds:uri="http://purl.org/dc/terms/"/>
    <ds:schemaRef ds:uri="c9552f64-28e2-4637-8a2d-95bb84510b33"/>
    <ds:schemaRef ds:uri="http://www.w3.org/XML/1998/namespace"/>
    <ds:schemaRef ds:uri="http://schemas.microsoft.com/office/infopath/2007/PartnerControls"/>
    <ds:schemaRef ds:uri="c69bf465-4d02-4fde-a351-494d3ae3f656"/>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Office Theme</Template>
  <TotalTime>146</TotalTime>
  <Words>597</Words>
  <Application>Microsoft Office PowerPoint</Application>
  <PresentationFormat>On-screen Show (4:3)</PresentationFormat>
  <Paragraphs>86</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Office Theme</vt:lpstr>
      <vt:lpstr>RUNNING INJURIES Competitive and recreational runners commonly experience both overuse and acute injuries. Risks for injury include too rapid increases in training volume, lack of participation in other sports and strength training, poor shoes, poor neuromotor control, changes in terrain and speedwork and planning for a race. Pain should not worsen during an exercise bout or linger for more than 24 hours. Seek care.</vt:lpstr>
      <vt:lpstr>Specific Injury Prevalence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Vincent,Heather K</dc:creator>
  <cp:lastModifiedBy>Heather Vincent</cp:lastModifiedBy>
  <cp:revision>13</cp:revision>
  <dcterms:created xsi:type="dcterms:W3CDTF">2024-09-07T23:15:25Z</dcterms:created>
  <dcterms:modified xsi:type="dcterms:W3CDTF">2026-02-16T13:02:06Z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0x0101003638F349B535F8468757773EF24D2564</vt:lpwstr>
  </property>
</Properties>
</file>