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61" r:id="rId5"/>
    <p:sldId id="263" r:id="rId6"/>
  </p:sldIdLst>
  <p:sldSz cx="6858000" cy="9144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7399" autoAdjust="0"/>
  </p:normalViewPr>
  <p:slideViewPr>
    <p:cSldViewPr snapToGrid="0">
      <p:cViewPr>
        <p:scale>
          <a:sx n="125" d="100"/>
          <a:sy n="125" d="100"/>
        </p:scale>
        <p:origin x="1062" y="-30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C48C3-DD21-48BA-8990-00BFBCA04DE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58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EB98-2E44-4EC4-9292-2B4D463D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9EB98-2E44-4EC4-9292-2B4D463D2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3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CE21-5290-489E-AB80-FFDAB446725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E0728-5C13-4AE9-9DB4-68AD597F8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0C866-6A54-482A-8ED4-CDE42F630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5313" l="9961" r="91797">
                        <a14:foregroundMark x1="71094" y1="8594" x2="63770" y2="6348"/>
                        <a14:foregroundMark x1="63770" y1="6348" x2="59961" y2="9375"/>
                        <a14:foregroundMark x1="91699" y1="43066" x2="85938" y2="39648"/>
                        <a14:foregroundMark x1="91797" y1="44531" x2="90625" y2="40723"/>
                        <a14:foregroundMark x1="24805" y1="6543" x2="21777" y2="5762"/>
                        <a14:foregroundMark x1="70605" y1="89355" x2="79297" y2="93945"/>
                        <a14:foregroundMark x1="79297" y1="93945" x2="72754" y2="87402"/>
                        <a14:foregroundMark x1="84082" y1="95313" x2="82617" y2="94043"/>
                        <a14:foregroundMark x1="85449" y1="94238" x2="83203" y2="93750"/>
                        <a14:foregroundMark x1="85449" y1="93945" x2="78418" y2="91602"/>
                        <a14:foregroundMark x1="78418" y1="91602" x2="78027" y2="91016"/>
                        <a14:foregroundMark x1="45313" y1="51563" x2="45898" y2="44238"/>
                        <a14:foregroundMark x1="41797" y1="52832" x2="41211" y2="43945"/>
                        <a14:foregroundMark x1="29395" y1="26953" x2="30273" y2="22266"/>
                        <a14:foregroundMark x1="38379" y1="23145" x2="36523" y2="18750"/>
                        <a14:foregroundMark x1="29980" y1="31250" x2="30176" y2="28027"/>
                        <a14:foregroundMark x1="29980" y1="28223" x2="29980" y2="26855"/>
                        <a14:foregroundMark x1="29102" y1="24219" x2="30566" y2="20801"/>
                        <a14:foregroundMark x1="29395" y1="21680" x2="30273" y2="20020"/>
                        <a14:foregroundMark x1="61230" y1="4688" x2="65918" y2="5469"/>
                        <a14:foregroundMark x1="15918" y1="92383" x2="15625" y2="86816"/>
                        <a14:foregroundMark x1="12012" y1="79102" x2="12012" y2="79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1" y="1144685"/>
            <a:ext cx="5652655" cy="565265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468549F-7BD6-4455-B7D4-C4846F8971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770" y="266859"/>
            <a:ext cx="591502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LACROSSE INJURIES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Lacrosse athletes are at risk for a variety of overuse and acute injuries. Injuries can occur from the head to the foot. Read more about these injuries and how to minimize risk of getting them.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819A05-8160-4C76-B1B1-6100A5B98633}"/>
              </a:ext>
            </a:extLst>
          </p:cNvPr>
          <p:cNvSpPr/>
          <p:nvPr/>
        </p:nvSpPr>
        <p:spPr>
          <a:xfrm>
            <a:off x="3298371" y="1223284"/>
            <a:ext cx="890069" cy="846308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42E5B-7009-4A5C-936C-93820A331CA0}"/>
              </a:ext>
            </a:extLst>
          </p:cNvPr>
          <p:cNvSpPr/>
          <p:nvPr/>
        </p:nvSpPr>
        <p:spPr>
          <a:xfrm>
            <a:off x="3385731" y="2114708"/>
            <a:ext cx="310321" cy="293756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D53310-FBE7-4421-88F9-A0CC744C0093}"/>
              </a:ext>
            </a:extLst>
          </p:cNvPr>
          <p:cNvSpPr/>
          <p:nvPr/>
        </p:nvSpPr>
        <p:spPr>
          <a:xfrm>
            <a:off x="4710219" y="3221891"/>
            <a:ext cx="489561" cy="430887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E7003-C889-4D73-9209-7CF4DCF2AA7E}"/>
              </a:ext>
            </a:extLst>
          </p:cNvPr>
          <p:cNvSpPr/>
          <p:nvPr/>
        </p:nvSpPr>
        <p:spPr>
          <a:xfrm>
            <a:off x="2451140" y="3663064"/>
            <a:ext cx="646277" cy="556170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1B2730-A34F-4295-BDA7-5C81B05EFADF}"/>
              </a:ext>
            </a:extLst>
          </p:cNvPr>
          <p:cNvSpPr/>
          <p:nvPr/>
        </p:nvSpPr>
        <p:spPr>
          <a:xfrm>
            <a:off x="3169631" y="3254087"/>
            <a:ext cx="489560" cy="507890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EB070A-6473-40C4-B556-3FE27BD1F1FA}"/>
              </a:ext>
            </a:extLst>
          </p:cNvPr>
          <p:cNvSpPr/>
          <p:nvPr/>
        </p:nvSpPr>
        <p:spPr>
          <a:xfrm>
            <a:off x="3886592" y="4362200"/>
            <a:ext cx="669623" cy="707140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59F4E-A166-4230-93E4-31FDCAC655AC}"/>
              </a:ext>
            </a:extLst>
          </p:cNvPr>
          <p:cNvSpPr/>
          <p:nvPr/>
        </p:nvSpPr>
        <p:spPr>
          <a:xfrm>
            <a:off x="4234322" y="6237028"/>
            <a:ext cx="428913" cy="430887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0E3D8B-878C-4C8B-BD13-06B3B95002A0}"/>
              </a:ext>
            </a:extLst>
          </p:cNvPr>
          <p:cNvSpPr/>
          <p:nvPr/>
        </p:nvSpPr>
        <p:spPr>
          <a:xfrm>
            <a:off x="529414" y="5189745"/>
            <a:ext cx="933097" cy="919419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50A9AF-62A0-454B-9BCB-E98234EA2F94}"/>
              </a:ext>
            </a:extLst>
          </p:cNvPr>
          <p:cNvSpPr/>
          <p:nvPr/>
        </p:nvSpPr>
        <p:spPr>
          <a:xfrm>
            <a:off x="1612014" y="5069340"/>
            <a:ext cx="675444" cy="610767"/>
          </a:xfrm>
          <a:prstGeom prst="ellipse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7DF6F-0B14-2383-C846-78C0C5F65D2D}"/>
              </a:ext>
            </a:extLst>
          </p:cNvPr>
          <p:cNvSpPr txBox="1"/>
          <p:nvPr/>
        </p:nvSpPr>
        <p:spPr>
          <a:xfrm>
            <a:off x="259905" y="8644245"/>
            <a:ext cx="400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Images and content created by Heather K. Vincent, PhD, FACSM © 2024</a:t>
            </a:r>
          </a:p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Scientific Sources: Vincent &amp; Vincent. Curr Sports Med Rep.18(6)229-238, 2019.</a:t>
            </a:r>
          </a:p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Vincent &amp; Vincent, Curr Sports Med Rep. 17(6):208-214, 2018.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02186-0B17-1E9E-9B3A-204D6CCB69F3}"/>
              </a:ext>
            </a:extLst>
          </p:cNvPr>
          <p:cNvSpPr/>
          <p:nvPr/>
        </p:nvSpPr>
        <p:spPr>
          <a:xfrm>
            <a:off x="314770" y="6926766"/>
            <a:ext cx="6355537" cy="1644471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DE378-C3FF-C047-5C33-745879E72ABD}"/>
              </a:ext>
            </a:extLst>
          </p:cNvPr>
          <p:cNvSpPr txBox="1"/>
          <p:nvPr/>
        </p:nvSpPr>
        <p:spPr>
          <a:xfrm>
            <a:off x="2523159" y="6937277"/>
            <a:ext cx="15504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Injury Prevention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BF053-2F8C-8AA8-AF9C-D6D713911FD3}"/>
              </a:ext>
            </a:extLst>
          </p:cNvPr>
          <p:cNvSpPr txBox="1"/>
          <p:nvPr/>
        </p:nvSpPr>
        <p:spPr>
          <a:xfrm>
            <a:off x="5166901" y="3755568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Hands, Fingers &amp; Wrist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2.9-9.3%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521DFA-53CB-E500-FCDF-6EEB3D0DC768}"/>
              </a:ext>
            </a:extLst>
          </p:cNvPr>
          <p:cNvSpPr txBox="1"/>
          <p:nvPr/>
        </p:nvSpPr>
        <p:spPr>
          <a:xfrm>
            <a:off x="4260652" y="1340506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and Face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9.5-38.8%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13ED56-FF3A-50EC-9543-466A09C7C388}"/>
              </a:ext>
            </a:extLst>
          </p:cNvPr>
          <p:cNvSpPr txBox="1"/>
          <p:nvPr/>
        </p:nvSpPr>
        <p:spPr>
          <a:xfrm>
            <a:off x="2136555" y="1687209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0.3-1.7%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4B43E0-32CE-7519-5E29-47556096089C}"/>
              </a:ext>
            </a:extLst>
          </p:cNvPr>
          <p:cNvSpPr txBox="1"/>
          <p:nvPr/>
        </p:nvSpPr>
        <p:spPr>
          <a:xfrm>
            <a:off x="4556215" y="4551069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10.6-18.2%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EC81A9-DD69-3F54-63B8-A28CD08C50DF}"/>
              </a:ext>
            </a:extLst>
          </p:cNvPr>
          <p:cNvSpPr txBox="1"/>
          <p:nvPr/>
        </p:nvSpPr>
        <p:spPr>
          <a:xfrm>
            <a:off x="4763526" y="5988759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1.4-7.6%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870F9-062A-ED59-9189-CAAF6255BDC1}"/>
              </a:ext>
            </a:extLst>
          </p:cNvPr>
          <p:cNvSpPr txBox="1"/>
          <p:nvPr/>
        </p:nvSpPr>
        <p:spPr>
          <a:xfrm>
            <a:off x="1147879" y="6237029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Ankle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9.3-21.4%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89EE9-B09D-411F-1A99-11257FEC47AA}"/>
              </a:ext>
            </a:extLst>
          </p:cNvPr>
          <p:cNvSpPr txBox="1"/>
          <p:nvPr/>
        </p:nvSpPr>
        <p:spPr>
          <a:xfrm>
            <a:off x="1862284" y="5680107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3.6-14.1%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323DAE-6C79-0E7A-195F-14F8ABA82A9C}"/>
              </a:ext>
            </a:extLst>
          </p:cNvPr>
          <p:cNvSpPr txBox="1"/>
          <p:nvPr/>
        </p:nvSpPr>
        <p:spPr>
          <a:xfrm>
            <a:off x="1247904" y="3861355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Hip/ groin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6.4-17.9%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D1FC16-BE7D-801B-C458-98525D1F456E}"/>
              </a:ext>
            </a:extLst>
          </p:cNvPr>
          <p:cNvSpPr txBox="1"/>
          <p:nvPr/>
        </p:nvSpPr>
        <p:spPr>
          <a:xfrm>
            <a:off x="888659" y="3360641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1.1-10.2%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5622D5-4FEF-D4E1-8162-86A5D4D4761C}"/>
              </a:ext>
            </a:extLst>
          </p:cNvPr>
          <p:cNvSpPr txBox="1"/>
          <p:nvPr/>
        </p:nvSpPr>
        <p:spPr>
          <a:xfrm>
            <a:off x="5021474" y="2319393"/>
            <a:ext cx="192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Range 2.2-12.9%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E379AE-3F24-8D2A-FF70-7B1FAF550173}"/>
              </a:ext>
            </a:extLst>
          </p:cNvPr>
          <p:cNvSpPr txBox="1"/>
          <p:nvPr/>
        </p:nvSpPr>
        <p:spPr>
          <a:xfrm>
            <a:off x="459876" y="7196966"/>
            <a:ext cx="60833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Prepare 8-10 weeks in advance of the season with progressive running and conditioning; add ~10% volume or intensity per week</a:t>
            </a:r>
          </a:p>
          <a:p>
            <a:pPr marL="171450" indent="-171450"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Weight training, complex multi-joint movements and neuromotor training programs can be used pre-season for injury prevention and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during the season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maintain functional gains</a:t>
            </a:r>
          </a:p>
          <a:p>
            <a:pPr marL="171450" indent="-171450"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Squats, deadlifts, single-leg squats, lateral bounding, jump and safe landing training, dynamic core movement, shoulder and chest press actions and grip strength </a:t>
            </a:r>
          </a:p>
          <a:p>
            <a:pPr marL="171450" indent="-171450">
              <a:buClr>
                <a:srgbClr val="FF66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Rest at least one day a week, get ~7-8 hours of sleep, and eat enough calories for recovery!</a:t>
            </a:r>
          </a:p>
        </p:txBody>
      </p:sp>
    </p:spTree>
    <p:extLst>
      <p:ext uri="{BB962C8B-B14F-4D97-AF65-F5344CB8AC3E}">
        <p14:creationId xmlns:p14="http://schemas.microsoft.com/office/powerpoint/2010/main" val="40135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1976-954A-7C16-2BF6-77929D138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67854C4-BE34-9192-8F98-2F08F3EFF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85343"/>
              </p:ext>
            </p:extLst>
          </p:nvPr>
        </p:nvGraphicFramePr>
        <p:xfrm>
          <a:off x="595056" y="908050"/>
          <a:ext cx="5742432" cy="407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176">
                  <a:extLst>
                    <a:ext uri="{9D8B030D-6E8A-4147-A177-3AD203B41FA5}">
                      <a16:colId xmlns:a16="http://schemas.microsoft.com/office/drawing/2014/main" val="403516437"/>
                    </a:ext>
                  </a:extLst>
                </a:gridCol>
                <a:gridCol w="1051214">
                  <a:extLst>
                    <a:ext uri="{9D8B030D-6E8A-4147-A177-3AD203B41FA5}">
                      <a16:colId xmlns:a16="http://schemas.microsoft.com/office/drawing/2014/main" val="2965015226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val="1179375336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val="674671549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val="1451064642"/>
                    </a:ext>
                  </a:extLst>
                </a:gridCol>
              </a:tblGrid>
              <a:tr h="33551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 Location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Collegiate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2480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43583"/>
                  </a:ext>
                </a:extLst>
              </a:tr>
              <a:tr h="246084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Head/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17.9 - 38.8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 – 31.9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06003"/>
                  </a:ext>
                </a:extLst>
              </a:tr>
              <a:tr h="29725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– 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 – 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523885"/>
                  </a:ext>
                </a:extLst>
              </a:tr>
              <a:tr h="240673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–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 – 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042821"/>
                  </a:ext>
                </a:extLst>
              </a:tr>
              <a:tr h="2666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Arm/ elbow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– 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–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37478"/>
                  </a:ext>
                </a:extLst>
              </a:tr>
              <a:tr h="26307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Hand/ wrist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– 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 – 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21525"/>
                  </a:ext>
                </a:extLst>
              </a:tr>
              <a:tr h="27512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–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– 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5199"/>
                  </a:ext>
                </a:extLst>
              </a:tr>
              <a:tr h="28980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Hip/ groin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 – 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 – 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01214"/>
                  </a:ext>
                </a:extLst>
              </a:tr>
              <a:tr h="26307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058753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– 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– 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486694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 – 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– 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1170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 – 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– 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44544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 – 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–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802151"/>
                  </a:ext>
                </a:extLst>
              </a:tr>
              <a:tr h="26684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– 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–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3411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10761B7-DE10-74F1-1B6C-CB65CD04847F}"/>
              </a:ext>
            </a:extLst>
          </p:cNvPr>
          <p:cNvSpPr txBox="1">
            <a:spLocks/>
          </p:cNvSpPr>
          <p:nvPr/>
        </p:nvSpPr>
        <p:spPr>
          <a:xfrm>
            <a:off x="677650" y="338555"/>
            <a:ext cx="5915025" cy="5694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Injury Prevalence by Sex and Experience Level</a:t>
            </a:r>
          </a:p>
          <a:p>
            <a:pPr algn="ctr"/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Ranges are in practice and competition, respectively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F0B0E-6136-6EF9-CBD4-55F26633B6A6}"/>
              </a:ext>
            </a:extLst>
          </p:cNvPr>
          <p:cNvSpPr txBox="1"/>
          <p:nvPr/>
        </p:nvSpPr>
        <p:spPr>
          <a:xfrm>
            <a:off x="613266" y="7925849"/>
            <a:ext cx="5490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TOI team to learn more about injury risk and injury prevention for your sport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C6D10-35BC-2DD5-70C4-D21581A137F7}"/>
              </a:ext>
            </a:extLst>
          </p:cNvPr>
          <p:cNvSpPr/>
          <p:nvPr/>
        </p:nvSpPr>
        <p:spPr>
          <a:xfrm>
            <a:off x="595056" y="5244791"/>
            <a:ext cx="1848982" cy="2476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2E258-6D44-35E3-1427-D299767A6EC2}"/>
              </a:ext>
            </a:extLst>
          </p:cNvPr>
          <p:cNvSpPr txBox="1"/>
          <p:nvPr/>
        </p:nvSpPr>
        <p:spPr>
          <a:xfrm>
            <a:off x="604161" y="6671595"/>
            <a:ext cx="184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Compared to practice, competition ↑ injury risk by 2.4 to 5.6 times in females and males.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A60DA-B2AF-7031-8223-BFDD5E33CEE0}"/>
              </a:ext>
            </a:extLst>
          </p:cNvPr>
          <p:cNvSpPr/>
          <p:nvPr/>
        </p:nvSpPr>
        <p:spPr>
          <a:xfrm>
            <a:off x="4487650" y="5183837"/>
            <a:ext cx="1848982" cy="261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CA199-0E4F-1437-96C6-96869CF8466C}"/>
              </a:ext>
            </a:extLst>
          </p:cNvPr>
          <p:cNvSpPr txBox="1"/>
          <p:nvPr/>
        </p:nvSpPr>
        <p:spPr>
          <a:xfrm>
            <a:off x="4487650" y="5198269"/>
            <a:ext cx="1848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Most common injury types </a:t>
            </a:r>
          </a:p>
          <a:p>
            <a:endParaRPr lang="en-US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In females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non-contact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related injuries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Sprain/strain (22%)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Concussion (11.5%)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Contusion (11.4%)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In males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-related injuries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Sprain/strain (25.9%)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Concussion (7.2%)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Contusion (16.7%)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465FE-4F81-9870-0159-E13215506CAC}"/>
              </a:ext>
            </a:extLst>
          </p:cNvPr>
          <p:cNvSpPr txBox="1"/>
          <p:nvPr/>
        </p:nvSpPr>
        <p:spPr>
          <a:xfrm>
            <a:off x="337024" y="8511600"/>
            <a:ext cx="6255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Images and content created by Heather K. Vincent, PhD, FACSM © 2024.  Scientific Sources: Garcia &amp; </a:t>
            </a: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Redler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. J Hops Spec Surg. 20(2):288-297, 2024; Pierpont et al. J </a:t>
            </a: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Athl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Train. 54(1):30-41, 2019 and 54(1):42-54.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3B982-2E04-B32D-D01A-98BC0D0BF23B}"/>
              </a:ext>
            </a:extLst>
          </p:cNvPr>
          <p:cNvSpPr txBox="1"/>
          <p:nvPr/>
        </p:nvSpPr>
        <p:spPr>
          <a:xfrm>
            <a:off x="641645" y="5268415"/>
            <a:ext cx="19133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When most injuries occur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Most injuries occur during preseason or in the first weeks of the season as players are returning to sport ‘shape’.</a:t>
            </a:r>
          </a:p>
        </p:txBody>
      </p:sp>
      <p:pic>
        <p:nvPicPr>
          <p:cNvPr id="1026" name="Picture 2" descr="Order Your Awesome Girl Lacrosse Player Sticker Today - Free Shipping!">
            <a:extLst>
              <a:ext uri="{FF2B5EF4-FFF2-40B4-BE49-F238E27FC236}">
                <a16:creationId xmlns:a16="http://schemas.microsoft.com/office/drawing/2014/main" id="{C4B6111A-B4B2-3C3B-6AE4-7DBF1F1C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66" y="5553371"/>
            <a:ext cx="1388125" cy="185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3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8F349B535F8468757773EF24D2564" ma:contentTypeVersion="18" ma:contentTypeDescription="Create a new document." ma:contentTypeScope="" ma:versionID="c1edd339bb2840d1a248fa811941fdf8">
  <xsd:schema xmlns:xsd="http://www.w3.org/2001/XMLSchema" xmlns:xs="http://www.w3.org/2001/XMLSchema" xmlns:p="http://schemas.microsoft.com/office/2006/metadata/properties" xmlns:ns3="c9552f64-28e2-4637-8a2d-95bb84510b33" xmlns:ns4="c69bf465-4d02-4fde-a351-494d3ae3f656" targetNamespace="http://schemas.microsoft.com/office/2006/metadata/properties" ma:root="true" ma:fieldsID="ef54dddf1016cc9c4bafdc5b547027f4" ns3:_="" ns4:_="">
    <xsd:import namespace="c9552f64-28e2-4637-8a2d-95bb84510b33"/>
    <xsd:import namespace="c69bf465-4d02-4fde-a351-494d3ae3f6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2f64-28e2-4637-8a2d-95bb84510b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bf465-4d02-4fde-a351-494d3ae3f6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552f64-28e2-4637-8a2d-95bb84510b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77F34-0B97-4AF3-B019-3E94464D1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52f64-28e2-4637-8a2d-95bb84510b33"/>
    <ds:schemaRef ds:uri="c69bf465-4d02-4fde-a351-494d3ae3f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E949D-B4E7-4527-A5AF-46E6A989107F}">
  <ds:schemaRefs>
    <ds:schemaRef ds:uri="http://purl.org/dc/terms/"/>
    <ds:schemaRef ds:uri="http://purl.org/dc/dcmitype/"/>
    <ds:schemaRef ds:uri="c69bf465-4d02-4fde-a351-494d3ae3f656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9552f64-28e2-4637-8a2d-95bb84510b3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161FC4-C900-4189-B3E9-0A6573343F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540</Words>
  <Application>Microsoft Office PowerPoint</Application>
  <PresentationFormat>On-screen Show (4:3)</PresentationFormat>
  <Paragraphs>126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Office Theme</vt:lpstr>
      <vt:lpstr>LACROSSE INJURIES Lacrosse athletes are at risk for a variety of overuse and acute injuries. Injuries can occur from the head to the foot. Read more about these injuries and how to minimize risk of getting them.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Vincent,Heather K</dc:creator>
  <cp:lastModifiedBy>Heather Vincent</cp:lastModifiedBy>
  <cp:revision>13</cp:revision>
  <cp:lastPrinted>2024-11-19T19:59:10Z</cp:lastPrinted>
  <dcterms:created xsi:type="dcterms:W3CDTF">2024-09-07T23:15:25Z</dcterms:created>
  <dcterms:modified xsi:type="dcterms:W3CDTF">2026-02-16T13:00:59Z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0x0101003638F349B535F8468757773EF24D2564</vt:lpwstr>
  </property>
</Properties>
</file>