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61" r:id="rId5"/>
    <p:sldId id="263" r:id="rId6"/>
  </p:sldIdLst>
  <p:sldSz cx="6858000" cy="9144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4472C4"/>
    <a:srgbClr val="4593C4"/>
    <a:srgbClr val="FF66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841CC-0672-4F9B-BA31-322FA72370B1}" v="84" dt="2025-01-17T14:56:25.187"/>
    <p1510:client id="{FBBB6C75-7696-F90F-224E-E41398AAE42E}" v="630" dt="2025-01-16T23:28:57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272" y="-3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C48C3-DD21-48BA-8990-00BFBCA04DED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9EB98-2E44-4EC4-9292-2B4D463D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15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F9EB98-2E44-4EC4-9292-2B4D463D2D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23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9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5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8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5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3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8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6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2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0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6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ACE21-5290-489E-AB80-FFDAB4467255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E0728-5C13-4AE9-9DB4-68AD597F8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1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7.wdp"/><Relationship Id="rId3" Type="http://schemas.microsoft.com/office/2007/relationships/hdphoto" Target="../media/hdphoto2.wdp"/><Relationship Id="rId7" Type="http://schemas.microsoft.com/office/2007/relationships/hdphoto" Target="../media/hdphoto4.wdp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6.wdp"/><Relationship Id="rId5" Type="http://schemas.microsoft.com/office/2007/relationships/hdphoto" Target="../media/hdphoto3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468549F-7BD6-4455-B7D4-C4846F8971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770" y="266859"/>
            <a:ext cx="5915025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BASEBALL INJURIES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Baseball players who pitch or throw high volumes are at risk for a variety of overuse and acute injuries. Injuries can occur from the head to the foot. Read more about these injuries and how to minimize risk of getting them.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77DF6F-0B14-2383-C846-78C0C5F65D2D}"/>
              </a:ext>
            </a:extLst>
          </p:cNvPr>
          <p:cNvSpPr txBox="1"/>
          <p:nvPr/>
        </p:nvSpPr>
        <p:spPr>
          <a:xfrm>
            <a:off x="259905" y="8644245"/>
            <a:ext cx="4000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Images and content created by Heather K. Vincent, PhD, FACSM </a:t>
            </a:r>
            <a:r>
              <a:rPr lang="en-US" sz="800" i="1">
                <a:latin typeface="Arial" panose="020B0604020202020204" pitchFamily="34" charset="0"/>
                <a:cs typeface="Arial" panose="020B0604020202020204" pitchFamily="34" charset="0"/>
              </a:rPr>
              <a:t>© 2026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Scientific Sources: Wasserman EB J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Athl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Train. 2019, 54(2):198-211;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Melguin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HP Curr Rev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Musculoskelet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Med, 2018,11(1):26-34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502186-0B17-1E9E-9B3A-204D6CCB69F3}"/>
              </a:ext>
            </a:extLst>
          </p:cNvPr>
          <p:cNvSpPr/>
          <p:nvPr/>
        </p:nvSpPr>
        <p:spPr>
          <a:xfrm>
            <a:off x="413688" y="6675876"/>
            <a:ext cx="6355537" cy="1818439"/>
          </a:xfrm>
          <a:prstGeom prst="rect">
            <a:avLst/>
          </a:prstGeom>
          <a:solidFill>
            <a:srgbClr val="4472C4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fitness all year round to prevent start of season issues, limit number of teams on which a player participates; practice other sports  </a:t>
            </a:r>
          </a:p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Eccentric hamstring exercises (Nordic hamstring) can reduce injuries during play</a:t>
            </a:r>
          </a:p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Use safety equipment; follow volume recommendations for pitching; focus on technique </a:t>
            </a:r>
          </a:p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Yokohama Baseball-9 exercises help reduce medial elbow injuries in developing players</a:t>
            </a:r>
          </a:p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 a strength training routine for legs, core, upper body (squats, deadlifts, lunges, shoulder rotation/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scaption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sleeper stretch, planks, medicine ball throws)</a:t>
            </a:r>
          </a:p>
          <a:p>
            <a:pPr marL="171450" indent="-171450">
              <a:buClr>
                <a:srgbClr val="FF0000"/>
              </a:buClr>
              <a:buSzPct val="150000"/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7DE378-C3FF-C047-5C33-745879E72ABD}"/>
              </a:ext>
            </a:extLst>
          </p:cNvPr>
          <p:cNvSpPr txBox="1"/>
          <p:nvPr/>
        </p:nvSpPr>
        <p:spPr>
          <a:xfrm>
            <a:off x="2717326" y="6705452"/>
            <a:ext cx="155042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Injury Prevention</a:t>
            </a:r>
          </a:p>
        </p:txBody>
      </p:sp>
      <p:pic>
        <p:nvPicPr>
          <p:cNvPr id="29" name="Picture 28" descr="A baseball player throwing a ball&#10;&#10;Description automatically generated">
            <a:extLst>
              <a:ext uri="{FF2B5EF4-FFF2-40B4-BE49-F238E27FC236}">
                <a16:creationId xmlns:a16="http://schemas.microsoft.com/office/drawing/2014/main" id="{D4E3198C-6F6C-C5B7-15A7-18BF0251A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008" b="89844" l="9473" r="92969">
                        <a14:foregroundMark x1="17383" y1="10156" x2="19141" y2="8496"/>
                        <a14:foregroundMark x1="47168" y1="8691" x2="53418" y2="9277"/>
                        <a14:foregroundMark x1="86719" y1="20313" x2="89258" y2="31543"/>
                        <a14:foregroundMark x1="89258" y1="31543" x2="86719" y2="33496"/>
                        <a14:foregroundMark x1="92773" y1="29590" x2="88281" y2="19531"/>
                        <a14:foregroundMark x1="88281" y1="19531" x2="78320" y2="18652"/>
                        <a14:foregroundMark x1="81348" y1="17578" x2="90527" y2="18848"/>
                        <a14:foregroundMark x1="45313" y1="8105" x2="55957" y2="9082"/>
                        <a14:foregroundMark x1="93066" y1="85156" x2="93066" y2="85156"/>
                        <a14:foregroundMark x1="77051" y1="59277" x2="71582" y2="52637"/>
                        <a14:foregroundMark x1="16895" y1="69531" x2="9961" y2="77441"/>
                        <a14:foregroundMark x1="9961" y1="77441" x2="9473" y2="83496"/>
                        <a14:foregroundMark x1="13184" y1="70215" x2="16211" y2="69824"/>
                        <a14:foregroundMark x1="14453" y1="69336" x2="14453" y2="6933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0864" y="1323788"/>
            <a:ext cx="5687333" cy="5687333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ED074C5F-B595-A66E-EC9E-BFF416BDDD9C}"/>
              </a:ext>
            </a:extLst>
          </p:cNvPr>
          <p:cNvSpPr/>
          <p:nvPr/>
        </p:nvSpPr>
        <p:spPr>
          <a:xfrm>
            <a:off x="2999925" y="1565704"/>
            <a:ext cx="680116" cy="728453"/>
          </a:xfrm>
          <a:prstGeom prst="ellipse">
            <a:avLst/>
          </a:prstGeom>
          <a:solidFill>
            <a:srgbClr val="4472C4">
              <a:alpha val="26000"/>
            </a:srgb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9F3B55-EB57-9316-7D47-D621F24AC964}"/>
              </a:ext>
            </a:extLst>
          </p:cNvPr>
          <p:cNvSpPr txBox="1"/>
          <p:nvPr/>
        </p:nvSpPr>
        <p:spPr>
          <a:xfrm>
            <a:off x="4029198" y="1671214"/>
            <a:ext cx="1722983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Head &amp; Neck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(6.8-19.6%)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20C2CD0-B6D6-2E4E-60BE-F71330642232}"/>
              </a:ext>
            </a:extLst>
          </p:cNvPr>
          <p:cNvSpPr/>
          <p:nvPr/>
        </p:nvSpPr>
        <p:spPr>
          <a:xfrm>
            <a:off x="2357736" y="2294157"/>
            <a:ext cx="699472" cy="698466"/>
          </a:xfrm>
          <a:prstGeom prst="ellipse">
            <a:avLst/>
          </a:prstGeom>
          <a:solidFill>
            <a:srgbClr val="4472C4">
              <a:alpha val="26000"/>
            </a:srgbClr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2F9B1A-C33F-CEBB-745D-81743B9F9364}"/>
              </a:ext>
            </a:extLst>
          </p:cNvPr>
          <p:cNvSpPr txBox="1"/>
          <p:nvPr/>
        </p:nvSpPr>
        <p:spPr>
          <a:xfrm>
            <a:off x="1974225" y="1774599"/>
            <a:ext cx="1722983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Shoulder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(11.8-21.1%)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8B6CE3-67C6-20A4-14F9-47DD52D294A2}"/>
              </a:ext>
            </a:extLst>
          </p:cNvPr>
          <p:cNvSpPr txBox="1"/>
          <p:nvPr/>
        </p:nvSpPr>
        <p:spPr>
          <a:xfrm>
            <a:off x="973328" y="2959427"/>
            <a:ext cx="139817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Arm &amp; Elbow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(11.9-15.5%)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5C925D9-978E-57FE-5409-C2D3DD3E34E7}"/>
              </a:ext>
            </a:extLst>
          </p:cNvPr>
          <p:cNvSpPr/>
          <p:nvPr/>
        </p:nvSpPr>
        <p:spPr>
          <a:xfrm>
            <a:off x="1135659" y="1542007"/>
            <a:ext cx="778046" cy="755710"/>
          </a:xfrm>
          <a:prstGeom prst="ellipse">
            <a:avLst/>
          </a:prstGeom>
          <a:solidFill>
            <a:srgbClr val="4472C4">
              <a:alpha val="26000"/>
            </a:srgbClr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D75C10-D11F-718B-315D-EB2701A0B23A}"/>
              </a:ext>
            </a:extLst>
          </p:cNvPr>
          <p:cNvSpPr txBox="1"/>
          <p:nvPr/>
        </p:nvSpPr>
        <p:spPr>
          <a:xfrm>
            <a:off x="185414" y="2175376"/>
            <a:ext cx="123415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Hand &amp; Wrist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(11.8-21.1%)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25CD196-EB8E-3FD9-825A-AAF5DF6610FA}"/>
              </a:ext>
            </a:extLst>
          </p:cNvPr>
          <p:cNvSpPr/>
          <p:nvPr/>
        </p:nvSpPr>
        <p:spPr>
          <a:xfrm>
            <a:off x="3308926" y="3064804"/>
            <a:ext cx="464642" cy="473221"/>
          </a:xfrm>
          <a:prstGeom prst="ellipse">
            <a:avLst/>
          </a:prstGeom>
          <a:solidFill>
            <a:srgbClr val="4472C4">
              <a:alpha val="26000"/>
            </a:srgbClr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85EC918-BD79-7311-03B1-9F2DBC086382}"/>
              </a:ext>
            </a:extLst>
          </p:cNvPr>
          <p:cNvSpPr txBox="1"/>
          <p:nvPr/>
        </p:nvSpPr>
        <p:spPr>
          <a:xfrm>
            <a:off x="4013879" y="3137047"/>
            <a:ext cx="1722983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Trunk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(4.0-9.7%)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F6449CD-DFE9-E022-BE0A-1DEF74C7A527}"/>
              </a:ext>
            </a:extLst>
          </p:cNvPr>
          <p:cNvSpPr/>
          <p:nvPr/>
        </p:nvSpPr>
        <p:spPr>
          <a:xfrm>
            <a:off x="3492538" y="3977020"/>
            <a:ext cx="695084" cy="663304"/>
          </a:xfrm>
          <a:prstGeom prst="ellipse">
            <a:avLst/>
          </a:prstGeom>
          <a:solidFill>
            <a:srgbClr val="4472C4">
              <a:alpha val="26000"/>
            </a:srgbClr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1084F4-C656-1911-8FEE-981BEE13066A}"/>
              </a:ext>
            </a:extLst>
          </p:cNvPr>
          <p:cNvSpPr txBox="1"/>
          <p:nvPr/>
        </p:nvSpPr>
        <p:spPr>
          <a:xfrm>
            <a:off x="4515214" y="3813347"/>
            <a:ext cx="1722983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Hip, Groin, Upper Leg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(8.8-15.3%)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529BE1A-DFBB-9FE2-BAF6-B96B4C9C3AD5}"/>
              </a:ext>
            </a:extLst>
          </p:cNvPr>
          <p:cNvSpPr/>
          <p:nvPr/>
        </p:nvSpPr>
        <p:spPr>
          <a:xfrm>
            <a:off x="1792225" y="5083365"/>
            <a:ext cx="364000" cy="372579"/>
          </a:xfrm>
          <a:prstGeom prst="ellipse">
            <a:avLst/>
          </a:prstGeom>
          <a:solidFill>
            <a:srgbClr val="4472C4">
              <a:alpha val="26000"/>
            </a:srgbClr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5A447A-4F3D-BF88-276B-BC8A9416C95F}"/>
              </a:ext>
            </a:extLst>
          </p:cNvPr>
          <p:cNvSpPr txBox="1"/>
          <p:nvPr/>
        </p:nvSpPr>
        <p:spPr>
          <a:xfrm>
            <a:off x="1356644" y="4496752"/>
            <a:ext cx="1722983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Knee &amp; Leg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(3.4-8.7%)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AFC1E38-6EC1-988C-9A5B-05AA32DF559D}"/>
              </a:ext>
            </a:extLst>
          </p:cNvPr>
          <p:cNvSpPr txBox="1"/>
          <p:nvPr/>
        </p:nvSpPr>
        <p:spPr>
          <a:xfrm>
            <a:off x="1602465" y="5803923"/>
            <a:ext cx="1315626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Ankle &amp; Foot</a:t>
            </a:r>
          </a:p>
          <a:p>
            <a:r>
              <a:rPr lang="en-US" sz="11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(1.3-11.0%)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7D2811B-EE7F-DDA2-5FA8-C4B3306EE07D}"/>
              </a:ext>
            </a:extLst>
          </p:cNvPr>
          <p:cNvSpPr/>
          <p:nvPr/>
        </p:nvSpPr>
        <p:spPr>
          <a:xfrm>
            <a:off x="1310126" y="5425866"/>
            <a:ext cx="316075" cy="305485"/>
          </a:xfrm>
          <a:prstGeom prst="ellipse">
            <a:avLst/>
          </a:prstGeom>
          <a:solidFill>
            <a:srgbClr val="4472C4">
              <a:alpha val="26000"/>
            </a:srgbClr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FC5AA0D-C45C-8CA6-8ABE-A66A3EF322AB}"/>
              </a:ext>
            </a:extLst>
          </p:cNvPr>
          <p:cNvSpPr/>
          <p:nvPr/>
        </p:nvSpPr>
        <p:spPr>
          <a:xfrm>
            <a:off x="1672414" y="2370835"/>
            <a:ext cx="483811" cy="536633"/>
          </a:xfrm>
          <a:prstGeom prst="ellipse">
            <a:avLst/>
          </a:prstGeom>
          <a:solidFill>
            <a:srgbClr val="4472C4">
              <a:alpha val="26000"/>
            </a:srgbClr>
          </a:solidFill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2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51976-954A-7C16-2BF6-77929D138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567854C4-BE34-9192-8F98-2F08F3EFF5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465803"/>
              </p:ext>
            </p:extLst>
          </p:nvPr>
        </p:nvGraphicFramePr>
        <p:xfrm>
          <a:off x="569886" y="904067"/>
          <a:ext cx="5721644" cy="3810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389">
                  <a:extLst>
                    <a:ext uri="{9D8B030D-6E8A-4147-A177-3AD203B41FA5}">
                      <a16:colId xmlns:a16="http://schemas.microsoft.com/office/drawing/2014/main" val="403516437"/>
                    </a:ext>
                  </a:extLst>
                </a:gridCol>
                <a:gridCol w="1051213">
                  <a:extLst>
                    <a:ext uri="{9D8B030D-6E8A-4147-A177-3AD203B41FA5}">
                      <a16:colId xmlns:a16="http://schemas.microsoft.com/office/drawing/2014/main" val="2965015226"/>
                    </a:ext>
                  </a:extLst>
                </a:gridCol>
                <a:gridCol w="1094014">
                  <a:extLst>
                    <a:ext uri="{9D8B030D-6E8A-4147-A177-3AD203B41FA5}">
                      <a16:colId xmlns:a16="http://schemas.microsoft.com/office/drawing/2014/main" val="1179375336"/>
                    </a:ext>
                  </a:extLst>
                </a:gridCol>
                <a:gridCol w="1094014">
                  <a:extLst>
                    <a:ext uri="{9D8B030D-6E8A-4147-A177-3AD203B41FA5}">
                      <a16:colId xmlns:a16="http://schemas.microsoft.com/office/drawing/2014/main" val="674671549"/>
                    </a:ext>
                  </a:extLst>
                </a:gridCol>
                <a:gridCol w="1094014">
                  <a:extLst>
                    <a:ext uri="{9D8B030D-6E8A-4147-A177-3AD203B41FA5}">
                      <a16:colId xmlns:a16="http://schemas.microsoft.com/office/drawing/2014/main" val="1451064642"/>
                    </a:ext>
                  </a:extLst>
                </a:gridCol>
              </a:tblGrid>
              <a:tr h="335510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Injury Location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School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Collegiate</a:t>
                      </a:r>
                      <a:endParaRPr 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02480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Practice</a:t>
                      </a:r>
                      <a:endParaRPr lang="en-US" sz="11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Competition</a:t>
                      </a:r>
                      <a:endParaRPr lang="en-US" sz="11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Practice</a:t>
                      </a:r>
                      <a:endParaRPr lang="en-US" sz="11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Competition</a:t>
                      </a:r>
                      <a:endParaRPr lang="en-US" sz="11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743583"/>
                  </a:ext>
                </a:extLst>
              </a:tr>
              <a:tr h="246084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Head/ face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17.6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18.7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6.1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10.5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906003"/>
                  </a:ext>
                </a:extLst>
              </a:tr>
              <a:tr h="297258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0.9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0.7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0.8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523885"/>
                  </a:ext>
                </a:extLst>
              </a:tr>
              <a:tr h="240673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Arial"/>
                          <a:cs typeface="Arial"/>
                        </a:rPr>
                        <a:t>Shoulder</a:t>
                      </a:r>
                    </a:p>
                  </a:txBody>
                  <a:tcPr>
                    <a:solidFill>
                      <a:srgbClr val="FF0000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Arial"/>
                          <a:cs typeface="Arial"/>
                        </a:rPr>
                        <a:t>18.5</a:t>
                      </a:r>
                    </a:p>
                  </a:txBody>
                  <a:tcPr>
                    <a:solidFill>
                      <a:srgbClr val="FF0000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Arial"/>
                          <a:cs typeface="Arial"/>
                        </a:rPr>
                        <a:t>11.8</a:t>
                      </a:r>
                    </a:p>
                  </a:txBody>
                  <a:tcPr>
                    <a:solidFill>
                      <a:srgbClr val="FF0000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Arial"/>
                          <a:cs typeface="Arial"/>
                        </a:rPr>
                        <a:t>21.1</a:t>
                      </a:r>
                    </a:p>
                  </a:txBody>
                  <a:tcPr>
                    <a:solidFill>
                      <a:srgbClr val="FF0000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Arial"/>
                          <a:cs typeface="Arial"/>
                        </a:rPr>
                        <a:t>16.2</a:t>
                      </a:r>
                    </a:p>
                  </a:txBody>
                  <a:tcPr>
                    <a:solidFill>
                      <a:srgbClr val="FF0000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042821"/>
                  </a:ext>
                </a:extLst>
              </a:tr>
              <a:tr h="266641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Arm/ elbow</a:t>
                      </a: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12.2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11.9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15.5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14.7</a:t>
                      </a: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337478"/>
                  </a:ext>
                </a:extLst>
              </a:tr>
              <a:tr h="263077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Hand/ wrist</a:t>
                      </a: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12.4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15.4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10.0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14.4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221525"/>
                  </a:ext>
                </a:extLst>
              </a:tr>
              <a:tr h="275126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5.8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4.0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9.7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6.3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35199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Hip/ groin/ upper leg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8.8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11.9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13.2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15.3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0000">
                        <a:alpha val="1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401214"/>
                  </a:ext>
                </a:extLst>
              </a:tr>
              <a:tr h="266846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7.3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8.7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7.0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6.5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486694"/>
                  </a:ext>
                </a:extLst>
              </a:tr>
              <a:tr h="266846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4.2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3.4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3.6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91170"/>
                  </a:ext>
                </a:extLst>
              </a:tr>
              <a:tr h="266846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Ankle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9.6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8.9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7.5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044544"/>
                  </a:ext>
                </a:extLst>
              </a:tr>
              <a:tr h="266846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2.0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1.3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2.7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3.4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802151"/>
                  </a:ext>
                </a:extLst>
              </a:tr>
              <a:tr h="266846"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0.6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0.9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latin typeface="Arial"/>
                          <a:cs typeface="Arial"/>
                        </a:rPr>
                        <a:t>1.8</a:t>
                      </a:r>
                      <a:endParaRPr lang="en-US" sz="1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/>
                          <a:cs typeface="Arial"/>
                        </a:rPr>
                        <a:t>0.8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434116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510761B7-DE10-74F1-1B6C-CB65CD04847F}"/>
              </a:ext>
            </a:extLst>
          </p:cNvPr>
          <p:cNvSpPr txBox="1">
            <a:spLocks/>
          </p:cNvSpPr>
          <p:nvPr/>
        </p:nvSpPr>
        <p:spPr>
          <a:xfrm>
            <a:off x="473021" y="338615"/>
            <a:ext cx="5915025" cy="569495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500" b="1" dirty="0">
                <a:solidFill>
                  <a:srgbClr val="4472C4"/>
                </a:solidFill>
                <a:latin typeface="Arial"/>
                <a:cs typeface="Arial"/>
              </a:rPr>
              <a:t>Specific Injury Prevalence by Experience Level</a:t>
            </a:r>
          </a:p>
          <a:p>
            <a:pPr algn="ctr"/>
            <a:r>
              <a:rPr lang="en-US" sz="1100" dirty="0">
                <a:solidFill>
                  <a:srgbClr val="4472C4"/>
                </a:solidFill>
                <a:latin typeface="Arial"/>
                <a:cs typeface="Arial"/>
              </a:rPr>
              <a:t>Values are in practice and competition, respectively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F0B0E-6136-6EF9-CBD4-55F26633B6A6}"/>
              </a:ext>
            </a:extLst>
          </p:cNvPr>
          <p:cNvSpPr txBox="1"/>
          <p:nvPr/>
        </p:nvSpPr>
        <p:spPr>
          <a:xfrm>
            <a:off x="668394" y="8543775"/>
            <a:ext cx="5490108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100" dirty="0">
                <a:latin typeface="Arial"/>
                <a:cs typeface="Arial"/>
              </a:rPr>
              <a:t>Visit the TOI team to learn more about injury prevention plans for your sport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777BEE-7930-E90F-DC17-95877C4EA211}"/>
              </a:ext>
            </a:extLst>
          </p:cNvPr>
          <p:cNvSpPr txBox="1"/>
          <p:nvPr/>
        </p:nvSpPr>
        <p:spPr>
          <a:xfrm>
            <a:off x="1089899" y="4876535"/>
            <a:ext cx="48337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solidFill>
                  <a:srgbClr val="4472C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 most common injuries by player position</a:t>
            </a:r>
          </a:p>
        </p:txBody>
      </p:sp>
      <p:pic>
        <p:nvPicPr>
          <p:cNvPr id="1026" name="Picture 2" descr="690+ Baseball Batter Silhouette Stock Photos, Pictures ...">
            <a:extLst>
              <a:ext uri="{FF2B5EF4-FFF2-40B4-BE49-F238E27FC236}">
                <a16:creationId xmlns:a16="http://schemas.microsoft.com/office/drawing/2014/main" id="{429E9F6F-AC67-F205-ADE8-A8AEBD84B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575" b="94118" l="9804" r="89706">
                        <a14:foregroundMark x1="31536" y1="11438" x2="31536" y2="11438"/>
                        <a14:foregroundMark x1="33987" y1="8987" x2="33987" y2="8987"/>
                        <a14:foregroundMark x1="29085" y1="91176" x2="29085" y2="91176"/>
                        <a14:foregroundMark x1="76634" y1="94281" x2="76634" y2="94281"/>
                        <a14:foregroundMark x1="32843" y1="4575" x2="32843" y2="4575"/>
                        <a14:foregroundMark x1="26471" y1="93791" x2="26471" y2="93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610" y="5200708"/>
            <a:ext cx="655350" cy="65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8F46E5-37D4-3F29-3E3C-A0FFE6EE68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556" b="90000" l="9677" r="89919">
                        <a14:foregroundMark x1="21774" y1="10556" x2="21774" y2="10556"/>
                        <a14:foregroundMark x1="22177" y1="5556" x2="22177" y2="5556"/>
                        <a14:foregroundMark x1="62903" y1="21111" x2="62903" y2="2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8394" y="5376222"/>
            <a:ext cx="653915" cy="474616"/>
          </a:xfrm>
          <a:prstGeom prst="rect">
            <a:avLst/>
          </a:prstGeom>
        </p:spPr>
      </p:pic>
      <p:pic>
        <p:nvPicPr>
          <p:cNvPr id="1028" name="Picture 4" descr="Baseball Catcher Silhouette Laser Cut Appliques">
            <a:extLst>
              <a:ext uri="{FF2B5EF4-FFF2-40B4-BE49-F238E27FC236}">
                <a16:creationId xmlns:a16="http://schemas.microsoft.com/office/drawing/2014/main" id="{A0F1D353-5B1C-8251-CF69-CA49F2D2B1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125" b="95500" l="1754" r="96742">
                        <a14:foregroundMark x1="31203" y1="18750" x2="31203" y2="18750"/>
                        <a14:foregroundMark x1="40476" y1="22500" x2="46742" y2="9625"/>
                        <a14:foregroundMark x1="46742" y1="9625" x2="52757" y2="14500"/>
                        <a14:foregroundMark x1="52757" y1="14500" x2="50877" y2="25750"/>
                        <a14:foregroundMark x1="50877" y1="25750" x2="91729" y2="9625"/>
                        <a14:foregroundMark x1="38972" y1="7500" x2="50125" y2="3000"/>
                        <a14:foregroundMark x1="50125" y1="3000" x2="55013" y2="8000"/>
                        <a14:foregroundMark x1="55013" y1="8000" x2="55639" y2="17375"/>
                        <a14:foregroundMark x1="39724" y1="5000" x2="48371" y2="2125"/>
                        <a14:foregroundMark x1="48371" y1="2125" x2="49624" y2="4750"/>
                        <a14:foregroundMark x1="96742" y1="6000" x2="96742" y2="6000"/>
                        <a14:foregroundMark x1="11028" y1="38125" x2="5764" y2="48625"/>
                        <a14:foregroundMark x1="5764" y1="48625" x2="10150" y2="57375"/>
                        <a14:foregroundMark x1="10150" y1="57375" x2="8145" y2="67875"/>
                        <a14:foregroundMark x1="8145" y1="67875" x2="9774" y2="74875"/>
                        <a14:foregroundMark x1="9774" y1="74875" x2="11278" y2="76500"/>
                        <a14:foregroundMark x1="13659" y1="89750" x2="20175" y2="87750"/>
                        <a14:foregroundMark x1="37093" y1="89000" x2="50752" y2="93750"/>
                        <a14:foregroundMark x1="50752" y1="93750" x2="50501" y2="88625"/>
                        <a14:foregroundMark x1="15414" y1="95500" x2="10902" y2="91625"/>
                        <a14:foregroundMark x1="3383" y1="45500" x2="6642" y2="52125"/>
                        <a14:foregroundMark x1="6642" y1="52125" x2="7143" y2="52125"/>
                        <a14:foregroundMark x1="1754" y1="47125" x2="3008" y2="513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762" y="5372044"/>
            <a:ext cx="467902" cy="46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9F40111-F5A7-5B71-B314-F128FCF56F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128" b="91743" l="9690" r="89535">
                        <a14:foregroundMark x1="60465" y1="11009" x2="68992" y2="11927"/>
                        <a14:foregroundMark x1="66279" y1="9633" x2="63178" y2="8257"/>
                        <a14:foregroundMark x1="67054" y1="4587" x2="62791" y2="4587"/>
                        <a14:foregroundMark x1="12403" y1="75229" x2="11628" y2="86239"/>
                        <a14:foregroundMark x1="56202" y1="89450" x2="60078" y2="91743"/>
                        <a14:foregroundMark x1="88372" y1="53211" x2="88372" y2="532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6778" y="5278416"/>
            <a:ext cx="730134" cy="61693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09617C7-E56E-D0B6-D7B2-9E07FC54FBB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9717" b="89879" l="6767" r="89975">
                        <a14:foregroundMark x1="9273" y1="77733" x2="6767" y2="81781"/>
                        <a14:foregroundMark x1="87719" y1="51822" x2="89975" y2="44939"/>
                        <a14:foregroundMark x1="63659" y1="25911" x2="63910" y2="1983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17495" y="5340726"/>
            <a:ext cx="881365" cy="545607"/>
          </a:xfrm>
          <a:prstGeom prst="rect">
            <a:avLst/>
          </a:prstGeom>
        </p:spPr>
      </p:pic>
      <p:pic>
        <p:nvPicPr>
          <p:cNvPr id="1030" name="Picture 6" descr="MLB Baseball player Silhouette Sport, baseball, angle, hand png | PNGEgg">
            <a:extLst>
              <a:ext uri="{FF2B5EF4-FFF2-40B4-BE49-F238E27FC236}">
                <a16:creationId xmlns:a16="http://schemas.microsoft.com/office/drawing/2014/main" id="{F4D584BC-1D0E-C957-4363-82FE73C0C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5460" b="94540" l="9483" r="89943">
                        <a14:foregroundMark x1="31034" y1="14080" x2="35345" y2="9483"/>
                        <a14:foregroundMark x1="38506" y1="10057" x2="32184" y2="5747"/>
                        <a14:foregroundMark x1="33621" y1="89080" x2="41379" y2="9454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429" y="5158894"/>
            <a:ext cx="727439" cy="727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438F63F2-D11A-DA0B-8479-1890E0457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273947"/>
              </p:ext>
            </p:extLst>
          </p:nvPr>
        </p:nvGraphicFramePr>
        <p:xfrm>
          <a:off x="621246" y="5872454"/>
          <a:ext cx="5615508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918">
                  <a:extLst>
                    <a:ext uri="{9D8B030D-6E8A-4147-A177-3AD203B41FA5}">
                      <a16:colId xmlns:a16="http://schemas.microsoft.com/office/drawing/2014/main" val="1954752023"/>
                    </a:ext>
                  </a:extLst>
                </a:gridCol>
                <a:gridCol w="935918">
                  <a:extLst>
                    <a:ext uri="{9D8B030D-6E8A-4147-A177-3AD203B41FA5}">
                      <a16:colId xmlns:a16="http://schemas.microsoft.com/office/drawing/2014/main" val="2824864845"/>
                    </a:ext>
                  </a:extLst>
                </a:gridCol>
                <a:gridCol w="935918">
                  <a:extLst>
                    <a:ext uri="{9D8B030D-6E8A-4147-A177-3AD203B41FA5}">
                      <a16:colId xmlns:a16="http://schemas.microsoft.com/office/drawing/2014/main" val="3489298468"/>
                    </a:ext>
                  </a:extLst>
                </a:gridCol>
                <a:gridCol w="935918">
                  <a:extLst>
                    <a:ext uri="{9D8B030D-6E8A-4147-A177-3AD203B41FA5}">
                      <a16:colId xmlns:a16="http://schemas.microsoft.com/office/drawing/2014/main" val="3985497721"/>
                    </a:ext>
                  </a:extLst>
                </a:gridCol>
                <a:gridCol w="935918">
                  <a:extLst>
                    <a:ext uri="{9D8B030D-6E8A-4147-A177-3AD203B41FA5}">
                      <a16:colId xmlns:a16="http://schemas.microsoft.com/office/drawing/2014/main" val="519384669"/>
                    </a:ext>
                  </a:extLst>
                </a:gridCol>
                <a:gridCol w="935918">
                  <a:extLst>
                    <a:ext uri="{9D8B030D-6E8A-4147-A177-3AD203B41FA5}">
                      <a16:colId xmlns:a16="http://schemas.microsoft.com/office/drawing/2014/main" val="25157485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 Runner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Batter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Catcher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Infielder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Outfielder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Pitcher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243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Hip/groin thigh strains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15-34%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Ankle sprain 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Hit by pitch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Hand/ wrist fracture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10-11% 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 contusion 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Concussion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14-15%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Hand/ wrist sprains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Ankle sprain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9-11%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Hand/ wrist fractures 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Hip/groin thigh strains 12-15%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Concussion 10% Ankle sprain 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Arm/elbow sprain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14-17%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Shoulder strain 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233881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9EFFF418-9228-DD89-1654-854E81900688}"/>
              </a:ext>
            </a:extLst>
          </p:cNvPr>
          <p:cNvSpPr/>
          <p:nvPr/>
        </p:nvSpPr>
        <p:spPr>
          <a:xfrm>
            <a:off x="621246" y="7550827"/>
            <a:ext cx="5615508" cy="64188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bg1"/>
              </a:gs>
              <a:gs pos="0">
                <a:schemeClr val="accent1">
                  <a:lumMod val="45000"/>
                  <a:lumOff val="55000"/>
                  <a:alpha val="13000"/>
                </a:schemeClr>
              </a:gs>
              <a:gs pos="100000">
                <a:srgbClr val="FF0000">
                  <a:alpha val="8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College injuries occur more during pitching (overuse); high school injuries occur more during fielding and with playing surface (field, bases).</a:t>
            </a:r>
          </a:p>
        </p:txBody>
      </p:sp>
    </p:spTree>
    <p:extLst>
      <p:ext uri="{BB962C8B-B14F-4D97-AF65-F5344CB8AC3E}">
        <p14:creationId xmlns:p14="http://schemas.microsoft.com/office/powerpoint/2010/main" val="571633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9552f64-28e2-4637-8a2d-95bb84510b3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38F349B535F8468757773EF24D2564" ma:contentTypeVersion="18" ma:contentTypeDescription="Create a new document." ma:contentTypeScope="" ma:versionID="c1edd339bb2840d1a248fa811941fdf8">
  <xsd:schema xmlns:xsd="http://www.w3.org/2001/XMLSchema" xmlns:xs="http://www.w3.org/2001/XMLSchema" xmlns:p="http://schemas.microsoft.com/office/2006/metadata/properties" xmlns:ns3="c9552f64-28e2-4637-8a2d-95bb84510b33" xmlns:ns4="c69bf465-4d02-4fde-a351-494d3ae3f656" targetNamespace="http://schemas.microsoft.com/office/2006/metadata/properties" ma:root="true" ma:fieldsID="ef54dddf1016cc9c4bafdc5b547027f4" ns3:_="" ns4:_="">
    <xsd:import namespace="c9552f64-28e2-4637-8a2d-95bb84510b33"/>
    <xsd:import namespace="c69bf465-4d02-4fde-a351-494d3ae3f65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552f64-28e2-4637-8a2d-95bb84510b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9bf465-4d02-4fde-a351-494d3ae3f65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161FC4-C900-4189-B3E9-0A6573343F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1E949D-B4E7-4527-A5AF-46E6A989107F}">
  <ds:schemaRefs>
    <ds:schemaRef ds:uri="c69bf465-4d02-4fde-a351-494d3ae3f656"/>
    <ds:schemaRef ds:uri="c9552f64-28e2-4637-8a2d-95bb84510b3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677F34-0B97-4AF3-B019-3E94464D13A6}">
  <ds:schemaRefs>
    <ds:schemaRef ds:uri="c69bf465-4d02-4fde-a351-494d3ae3f656"/>
    <ds:schemaRef ds:uri="c9552f64-28e2-4637-8a2d-95bb84510b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444</Words>
  <Application>Microsoft Office PowerPoint</Application>
  <PresentationFormat>On-screen Show (4:3)</PresentationFormat>
  <Paragraphs>127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Theme</vt:lpstr>
      <vt:lpstr>BASEBALL INJURIES Baseball players who pitch or throw high volumes are at risk for a variety of overuse and acute injuries. Injuries can occur from the head to the foot. Read more about these injuries and how to minimize risk of getting them.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Vincent,Heather K</dc:creator>
  <cp:lastModifiedBy>Heather Vincent</cp:lastModifiedBy>
  <cp:revision>6</cp:revision>
  <cp:lastPrinted>2024-11-19T19:59:10Z</cp:lastPrinted>
  <dcterms:created xsi:type="dcterms:W3CDTF">2024-09-07T23:15:25Z</dcterms:created>
  <dcterms:modified xsi:type="dcterms:W3CDTF">2026-02-16T12:58:45Z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0x0101003638F349B535F8468757773EF24D2564</vt:lpwstr>
  </property>
</Properties>
</file>